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287000" cx="18288000"/>
  <p:notesSz cx="6858000" cy="9144000"/>
  <p:embeddedFontLst>
    <p:embeddedFont>
      <p:font typeface="Quicksand"/>
      <p:bold r:id="rId28"/>
    </p:embeddedFont>
    <p:embeddedFont>
      <p:font typeface="Quicksand SemiBo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1" roundtripDataSignature="AMtx7mgH4LUyLTivtQpf81f1RVQeGbpe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Quicksand-bold.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icksandSemiBold-regular.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QuicksandSemiBo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0" name="Google Shape;210;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11" name="Google Shape;211;p10: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How are you showing that you are listening to your child?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They need visual cues, your ears may be open but is your body language showing something else?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Reflection - one way you are listening to your child - reflecting back to them what they have said and checking you got it right</a:t>
            </a:r>
            <a:endParaRPr/>
          </a:p>
        </p:txBody>
      </p:sp>
      <p:sp>
        <p:nvSpPr>
          <p:cNvPr id="213" name="Google Shape;213;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4" name="Google Shape;214;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2" name="Google Shape;222;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23" name="Google Shape;223;p11: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6" name="Google Shape;226;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4" name="Google Shape;234;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35" name="Google Shape;235;p12: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Safety behaviours are helpful when the concern is real and behaviour can reduce danger.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safety behaviours are used on worries than actual dangers, it keeps the fear and worry going.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Some examples...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Avoidance: if we have strong beliefs that something bad is going to happen in a particular situation, only natural we we want to avoid.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Avoidance is not running away, but using behaviours to block what we are worried about. (e.g. child worried about test, put head down and not do it, avoid school that day, pick a fight - knowing they will be removed from doing the test)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Avoidance doesn't allow children to learn about what might actually happen - so they continue to think about situation in negative way.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want children to gradually drop their safety behaviours to break the anxious cycle. this is something that you can do gradually by helping them face their fears.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Reassurance: some children want reassurance, natural for parents to want to provide it. Becomes an issue when seeking reassurance frequently, or it is offered frequently, and prevents them from testing anxieties. </a:t>
            </a:r>
            <a:endParaRPr/>
          </a:p>
        </p:txBody>
      </p:sp>
      <p:sp>
        <p:nvSpPr>
          <p:cNvPr id="237" name="Google Shape;237;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8" name="Google Shape;238;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9" name="Google Shape;249;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50" name="Google Shape;250;p13: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Commenting is a great way to show interest in what our children are doing - without requiring them to take themselves away from the activity to respond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dont worry about getting things wrong - they will correct you if thats not how they feel or what theyre doing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focus on a range of comments including thoughts and emotions - action only comments can seem a little odd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Match pace of comments with their activity - if they are more active, they may need more comments and vice versa</a:t>
            </a:r>
            <a:endParaRPr/>
          </a:p>
        </p:txBody>
      </p:sp>
      <p:sp>
        <p:nvSpPr>
          <p:cNvPr id="252" name="Google Shape;252;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3" name="Google Shape;253;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1" name="Google Shape;261;p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62" name="Google Shape;262;p14: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Safety behaviours are helpful when the concern is real and behaviour can reduce danger.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safety behaviours are used on worries than actual dangers, it keeps the fear and worry going.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Some examples...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Avoidance: if we have strong beliefs that something bad is going to happen in a particular situation, only natural we we want to avoid.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Avoidance is not running away, but using behaviours to block what we are worried about. (e.g. child worried about test, put head down and not do it, avoid school that day, pick a fight - knowing they will be removed from doing the test)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Avoidance doesn't allow children to learn about what might actually happen - so they continue to think about situation in negative way.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want children to gradually drop their safety behaviours to break the anxious cycle. this is something that you can do gradually by helping them face their fears.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Reassurance: some children want reassurance, natural for parents to want to provide it. Becomes an issue when seeking reassurance frequently, or it is offered frequently, and prevents them from testing anxieties. </a:t>
            </a:r>
            <a:endParaRPr/>
          </a:p>
        </p:txBody>
      </p:sp>
      <p:sp>
        <p:nvSpPr>
          <p:cNvPr id="264" name="Google Shape;264;p1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5" name="Google Shape;265;p1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1" name="Google Shape;281;p1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82" name="Google Shape;282;p16: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Special time feel very fun for children and can feel upsetting when it suddenly ends.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Timer warnings before hand - or a visual clock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Ensure you have the child's attention when you give them this reminder - tell them how long is left and how much you enjoyed this time with them (e.g. Imani, look at me, in two mins, we are going to stop playing, but i really enjoyed playing with you today)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they say longer, advise you need to stop playing but they can continue to play and you will check back on them (ensure you do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important not to increase time of play if they protest, it shows the child that whining and arguing is effective to get your attention</a:t>
            </a:r>
            <a:endParaRPr/>
          </a:p>
        </p:txBody>
      </p:sp>
      <p:sp>
        <p:nvSpPr>
          <p:cNvPr id="284" name="Google Shape;284;p1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5" name="Google Shape;285;p1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2" name="Google Shape;292;p1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93" name="Google Shape;293;p17: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an example of how to gradually support your child with overcoming a fear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Tips:</a:t>
            </a:r>
            <a:endParaRPr/>
          </a:p>
          <a:p>
            <a:pPr indent="0" lvl="0" marL="0" rtl="0" algn="l">
              <a:spcBef>
                <a:spcPts val="0"/>
              </a:spcBef>
              <a:spcAft>
                <a:spcPts val="0"/>
              </a:spcAft>
              <a:buNone/>
            </a:pPr>
            <a:r>
              <a:rPr lang="en-US"/>
              <a:t>- Keep repeating steps until child is confident</a:t>
            </a:r>
            <a:endParaRPr/>
          </a:p>
          <a:p>
            <a:pPr indent="0" lvl="0" marL="0" rtl="0" algn="l">
              <a:spcBef>
                <a:spcPts val="0"/>
              </a:spcBef>
              <a:spcAft>
                <a:spcPts val="0"/>
              </a:spcAft>
              <a:buNone/>
            </a:pPr>
            <a:r>
              <a:rPr lang="en-US"/>
              <a:t>- Encourage, dont force</a:t>
            </a:r>
            <a:endParaRPr/>
          </a:p>
          <a:p>
            <a:pPr indent="0" lvl="0" marL="0" rtl="0" algn="l">
              <a:spcBef>
                <a:spcPts val="0"/>
              </a:spcBef>
              <a:spcAft>
                <a:spcPts val="0"/>
              </a:spcAft>
              <a:buNone/>
            </a:pPr>
            <a:r>
              <a:rPr lang="en-US"/>
              <a:t>- Gradual steps, don't throw them in the deep end</a:t>
            </a:r>
            <a:endParaRPr/>
          </a:p>
          <a:p>
            <a:pPr indent="0" lvl="0" marL="0" rtl="0" algn="l">
              <a:spcBef>
                <a:spcPts val="0"/>
              </a:spcBef>
              <a:spcAft>
                <a:spcPts val="0"/>
              </a:spcAft>
              <a:buNone/>
            </a:pPr>
            <a:r>
              <a:rPr lang="en-US"/>
              <a:t>- Make sure child is doing it for long enough</a:t>
            </a:r>
            <a:endParaRPr/>
          </a:p>
          <a:p>
            <a:pPr indent="0" lvl="0" marL="0" rtl="0" algn="l">
              <a:spcBef>
                <a:spcPts val="0"/>
              </a:spcBef>
              <a:spcAft>
                <a:spcPts val="0"/>
              </a:spcAft>
              <a:buNone/>
            </a:pPr>
            <a:r>
              <a:rPr lang="en-US"/>
              <a:t>- Reward child for the steps they complete - becomes encouragement to put themselves out their comfort zone and do things that are slightly scary</a:t>
            </a:r>
            <a:endParaRPr/>
          </a:p>
        </p:txBody>
      </p:sp>
      <p:sp>
        <p:nvSpPr>
          <p:cNvPr id="295" name="Google Shape;295;p1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6" name="Google Shape;296;p1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05" name="Google Shape;305;p1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06" name="Google Shape;306;p18: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Worry tree helps guide children through their worries.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Can have a specific 'worry time' during the day - this is a time that the child knows they can discuss their worries with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clear time where they have your undivided attention, when you dont have somewhere to be (not whilst you want them to get dressed for school)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 recommended before bedtime </a:t>
            </a:r>
            <a:endParaRPr/>
          </a:p>
        </p:txBody>
      </p:sp>
      <p:sp>
        <p:nvSpPr>
          <p:cNvPr id="308" name="Google Shape;308;p1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09" name="Google Shape;309;p1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2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3" name="Google Shape;133;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34" name="Google Shape;134;p4: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7" name="Google Shape;137;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8" name="Google Shape;148;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49" name="Google Shape;149;p5: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https://youtu.be/FfSbWc3O_5M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Anxiety video to show parents - 2 mins long </a:t>
            </a:r>
            <a:endParaRPr/>
          </a:p>
        </p:txBody>
      </p:sp>
      <p:sp>
        <p:nvSpPr>
          <p:cNvPr id="151" name="Google Shape;151;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52" name="Google Shape;152;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2"/>
          <p:cNvSpPr/>
          <p:nvPr>
            <p:ph idx="2" type="pic"/>
          </p:nvPr>
        </p:nvSpPr>
        <p:spPr>
          <a:xfrm>
            <a:off x="1792288" y="612775"/>
            <a:ext cx="5486400" cy="4114800"/>
          </a:xfrm>
          <a:prstGeom prst="rect">
            <a:avLst/>
          </a:prstGeom>
          <a:noFill/>
          <a:ln>
            <a:noFill/>
          </a:ln>
        </p:spPr>
      </p:sp>
      <p:sp>
        <p:nvSpPr>
          <p:cNvPr id="68" name="Google Shape;68;p3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6.png"/><Relationship Id="rId13" Type="http://schemas.openxmlformats.org/officeDocument/2006/relationships/image" Target="../media/image11.png"/><Relationship Id="rId12"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4.png"/><Relationship Id="rId9" Type="http://schemas.openxmlformats.org/officeDocument/2006/relationships/image" Target="../media/image12.png"/><Relationship Id="rId15" Type="http://schemas.openxmlformats.org/officeDocument/2006/relationships/image" Target="../media/image9.png"/><Relationship Id="rId14" Type="http://schemas.openxmlformats.org/officeDocument/2006/relationships/image" Target="../media/image17.png"/><Relationship Id="rId17" Type="http://schemas.openxmlformats.org/officeDocument/2006/relationships/image" Target="../media/image18.png"/><Relationship Id="rId16" Type="http://schemas.openxmlformats.org/officeDocument/2006/relationships/image" Target="../media/image14.png"/><Relationship Id="rId5" Type="http://schemas.openxmlformats.org/officeDocument/2006/relationships/image" Target="../media/image1.png"/><Relationship Id="rId19" Type="http://schemas.openxmlformats.org/officeDocument/2006/relationships/image" Target="../media/image16.png"/><Relationship Id="rId6" Type="http://schemas.openxmlformats.org/officeDocument/2006/relationships/image" Target="../media/image7.png"/><Relationship Id="rId18" Type="http://schemas.openxmlformats.org/officeDocument/2006/relationships/image" Target="../media/image10.png"/><Relationship Id="rId7" Type="http://schemas.openxmlformats.org/officeDocument/2006/relationships/image" Target="../media/image5.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21.png"/><Relationship Id="rId5"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49.png"/><Relationship Id="rId5" Type="http://schemas.openxmlformats.org/officeDocument/2006/relationships/image" Target="../media/image68.gif"/><Relationship Id="rId6" Type="http://schemas.openxmlformats.org/officeDocument/2006/relationships/image" Target="../media/image53.png"/><Relationship Id="rId7"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47.png"/><Relationship Id="rId5" Type="http://schemas.openxmlformats.org/officeDocument/2006/relationships/image" Target="../media/image5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23.png"/><Relationship Id="rId5"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jpg"/><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8.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9.png"/><Relationship Id="rId8"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3.png"/><Relationship Id="rId5" Type="http://schemas.openxmlformats.org/officeDocument/2006/relationships/image" Target="../media/image20.png"/><Relationship Id="rId6" Type="http://schemas.openxmlformats.org/officeDocument/2006/relationships/image" Target="../media/image22.png"/><Relationship Id="rId7" Type="http://schemas.openxmlformats.org/officeDocument/2006/relationships/image" Target="../media/image25.png"/><Relationship Id="rId8" Type="http://schemas.openxmlformats.org/officeDocument/2006/relationships/image" Target="../media/image3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jp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18.png"/><Relationship Id="rId8" Type="http://schemas.openxmlformats.org/officeDocument/2006/relationships/hyperlink" Target="http://www.youngminds.org.u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jpg"/><Relationship Id="rId4" Type="http://schemas.openxmlformats.org/officeDocument/2006/relationships/image" Target="../media/image67.png"/><Relationship Id="rId9" Type="http://schemas.openxmlformats.org/officeDocument/2006/relationships/hyperlink" Target="http://www.annafreud.org/resources/family-wellbeing" TargetMode="External"/><Relationship Id="rId5" Type="http://schemas.openxmlformats.org/officeDocument/2006/relationships/image" Target="../media/image62.png"/><Relationship Id="rId6" Type="http://schemas.openxmlformats.org/officeDocument/2006/relationships/hyperlink" Target="http://www.familylives.org.uk/" TargetMode="External"/><Relationship Id="rId7" Type="http://schemas.openxmlformats.org/officeDocument/2006/relationships/image" Target="../media/image63.png"/><Relationship Id="rId8" Type="http://schemas.openxmlformats.org/officeDocument/2006/relationships/hyperlink" Target="http://www.parents.actionforchildren.org.uk/" TargetMode="External"/></Relationships>
</file>

<file path=ppt/slides/_rels/slide22.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6.png"/><Relationship Id="rId13" Type="http://schemas.openxmlformats.org/officeDocument/2006/relationships/image" Target="../media/image11.png"/><Relationship Id="rId12"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jpg"/><Relationship Id="rId4" Type="http://schemas.openxmlformats.org/officeDocument/2006/relationships/image" Target="../media/image4.png"/><Relationship Id="rId9" Type="http://schemas.openxmlformats.org/officeDocument/2006/relationships/image" Target="../media/image12.png"/><Relationship Id="rId15" Type="http://schemas.openxmlformats.org/officeDocument/2006/relationships/image" Target="../media/image9.png"/><Relationship Id="rId14" Type="http://schemas.openxmlformats.org/officeDocument/2006/relationships/image" Target="../media/image17.png"/><Relationship Id="rId17" Type="http://schemas.openxmlformats.org/officeDocument/2006/relationships/image" Target="../media/image18.png"/><Relationship Id="rId16"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7.png"/><Relationship Id="rId18" Type="http://schemas.openxmlformats.org/officeDocument/2006/relationships/image" Target="../media/image10.png"/><Relationship Id="rId7" Type="http://schemas.openxmlformats.org/officeDocument/2006/relationships/image" Target="../media/image5.png"/><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21.png"/><Relationship Id="rId5"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33.png"/><Relationship Id="rId5" Type="http://schemas.openxmlformats.org/officeDocument/2006/relationships/image" Target="../media/image24.png"/><Relationship Id="rId6"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23.png"/><Relationship Id="rId9"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29.png"/><Relationship Id="rId5" Type="http://schemas.openxmlformats.org/officeDocument/2006/relationships/image" Target="../media/image27.png"/><Relationship Id="rId6"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52.png"/><Relationship Id="rId5" Type="http://schemas.openxmlformats.org/officeDocument/2006/relationships/image" Target="../media/image38.png"/><Relationship Id="rId6" Type="http://schemas.openxmlformats.org/officeDocument/2006/relationships/image" Target="../media/image46.png"/><Relationship Id="rId7" Type="http://schemas.openxmlformats.org/officeDocument/2006/relationships/image" Target="../media/image4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89" name="Google Shape;89;p1"/>
          <p:cNvSpPr/>
          <p:nvPr/>
        </p:nvSpPr>
        <p:spPr>
          <a:xfrm rot="1737559">
            <a:off x="2514574" y="8661324"/>
            <a:ext cx="4277568" cy="2978743"/>
          </a:xfrm>
          <a:custGeom>
            <a:rect b="b" l="l" r="r" t="t"/>
            <a:pathLst>
              <a:path extrusionOk="0" h="2978743" w="4277568">
                <a:moveTo>
                  <a:pt x="0" y="0"/>
                </a:moveTo>
                <a:lnTo>
                  <a:pt x="4277569" y="0"/>
                </a:lnTo>
                <a:lnTo>
                  <a:pt x="4277569" y="2978743"/>
                </a:lnTo>
                <a:lnTo>
                  <a:pt x="0" y="2978743"/>
                </a:lnTo>
                <a:lnTo>
                  <a:pt x="0" y="0"/>
                </a:lnTo>
                <a:close/>
              </a:path>
            </a:pathLst>
          </a:custGeom>
          <a:blipFill rotWithShape="1">
            <a:blip r:embed="rId4">
              <a:alphaModFix/>
            </a:blip>
            <a:stretch>
              <a:fillRect b="0" l="0" r="0" t="0"/>
            </a:stretch>
          </a:blipFill>
          <a:ln>
            <a:noFill/>
          </a:ln>
        </p:spPr>
      </p:sp>
      <p:sp>
        <p:nvSpPr>
          <p:cNvPr id="90" name="Google Shape;90;p1"/>
          <p:cNvSpPr/>
          <p:nvPr/>
        </p:nvSpPr>
        <p:spPr>
          <a:xfrm>
            <a:off x="17096905" y="3925196"/>
            <a:ext cx="2854557" cy="2956698"/>
          </a:xfrm>
          <a:custGeom>
            <a:rect b="b" l="l" r="r" t="t"/>
            <a:pathLst>
              <a:path extrusionOk="0" h="2956698" w="2854557">
                <a:moveTo>
                  <a:pt x="0" y="0"/>
                </a:moveTo>
                <a:lnTo>
                  <a:pt x="2854557" y="0"/>
                </a:lnTo>
                <a:lnTo>
                  <a:pt x="2854557" y="2956698"/>
                </a:lnTo>
                <a:lnTo>
                  <a:pt x="0" y="2956698"/>
                </a:lnTo>
                <a:lnTo>
                  <a:pt x="0" y="0"/>
                </a:lnTo>
                <a:close/>
              </a:path>
            </a:pathLst>
          </a:custGeom>
          <a:blipFill rotWithShape="1">
            <a:blip r:embed="rId5">
              <a:alphaModFix/>
            </a:blip>
            <a:stretch>
              <a:fillRect b="0" l="0" r="0" t="0"/>
            </a:stretch>
          </a:blipFill>
          <a:ln>
            <a:noFill/>
          </a:ln>
        </p:spPr>
      </p:sp>
      <p:sp>
        <p:nvSpPr>
          <p:cNvPr id="91" name="Google Shape;91;p1"/>
          <p:cNvSpPr/>
          <p:nvPr/>
        </p:nvSpPr>
        <p:spPr>
          <a:xfrm flipH="1">
            <a:off x="-1136496" y="8228619"/>
            <a:ext cx="3057281" cy="2751553"/>
          </a:xfrm>
          <a:custGeom>
            <a:rect b="b" l="l" r="r" t="t"/>
            <a:pathLst>
              <a:path extrusionOk="0" h="2751553" w="3057281">
                <a:moveTo>
                  <a:pt x="3057281" y="0"/>
                </a:moveTo>
                <a:lnTo>
                  <a:pt x="0" y="0"/>
                </a:lnTo>
                <a:lnTo>
                  <a:pt x="0" y="2751552"/>
                </a:lnTo>
                <a:lnTo>
                  <a:pt x="3057281" y="2751552"/>
                </a:lnTo>
                <a:lnTo>
                  <a:pt x="3057281" y="0"/>
                </a:lnTo>
                <a:close/>
              </a:path>
            </a:pathLst>
          </a:custGeom>
          <a:blipFill rotWithShape="1">
            <a:blip r:embed="rId6">
              <a:alphaModFix/>
            </a:blip>
            <a:stretch>
              <a:fillRect b="0" l="0" r="0" t="0"/>
            </a:stretch>
          </a:blipFill>
          <a:ln>
            <a:noFill/>
          </a:ln>
        </p:spPr>
      </p:sp>
      <p:sp>
        <p:nvSpPr>
          <p:cNvPr id="92" name="Google Shape;92;p1"/>
          <p:cNvSpPr/>
          <p:nvPr/>
        </p:nvSpPr>
        <p:spPr>
          <a:xfrm>
            <a:off x="16413011" y="7395331"/>
            <a:ext cx="4539051" cy="4810170"/>
          </a:xfrm>
          <a:custGeom>
            <a:rect b="b" l="l" r="r" t="t"/>
            <a:pathLst>
              <a:path extrusionOk="0" h="4810170" w="4539051">
                <a:moveTo>
                  <a:pt x="0" y="0"/>
                </a:moveTo>
                <a:lnTo>
                  <a:pt x="4539051" y="0"/>
                </a:lnTo>
                <a:lnTo>
                  <a:pt x="4539051" y="4810170"/>
                </a:lnTo>
                <a:lnTo>
                  <a:pt x="0" y="4810170"/>
                </a:lnTo>
                <a:lnTo>
                  <a:pt x="0" y="0"/>
                </a:lnTo>
                <a:close/>
              </a:path>
            </a:pathLst>
          </a:custGeom>
          <a:blipFill rotWithShape="1">
            <a:blip r:embed="rId7">
              <a:alphaModFix/>
            </a:blip>
            <a:stretch>
              <a:fillRect b="0" l="0" r="0" t="0"/>
            </a:stretch>
          </a:blipFill>
          <a:ln>
            <a:noFill/>
          </a:ln>
        </p:spPr>
      </p:sp>
      <p:sp>
        <p:nvSpPr>
          <p:cNvPr id="93" name="Google Shape;93;p1"/>
          <p:cNvSpPr/>
          <p:nvPr/>
        </p:nvSpPr>
        <p:spPr>
          <a:xfrm>
            <a:off x="-1029695" y="4662240"/>
            <a:ext cx="2058395" cy="3339578"/>
          </a:xfrm>
          <a:custGeom>
            <a:rect b="b" l="l" r="r" t="t"/>
            <a:pathLst>
              <a:path extrusionOk="0" h="3339578" w="2058395">
                <a:moveTo>
                  <a:pt x="0" y="0"/>
                </a:moveTo>
                <a:lnTo>
                  <a:pt x="2058395" y="0"/>
                </a:lnTo>
                <a:lnTo>
                  <a:pt x="2058395" y="3339578"/>
                </a:lnTo>
                <a:lnTo>
                  <a:pt x="0" y="3339578"/>
                </a:lnTo>
                <a:lnTo>
                  <a:pt x="0" y="0"/>
                </a:lnTo>
                <a:close/>
              </a:path>
            </a:pathLst>
          </a:custGeom>
          <a:blipFill rotWithShape="1">
            <a:blip r:embed="rId8">
              <a:alphaModFix/>
            </a:blip>
            <a:stretch>
              <a:fillRect b="0" l="0" r="0" t="0"/>
            </a:stretch>
          </a:blipFill>
          <a:ln>
            <a:noFill/>
          </a:ln>
        </p:spPr>
      </p:sp>
      <p:sp>
        <p:nvSpPr>
          <p:cNvPr id="94" name="Google Shape;94;p1"/>
          <p:cNvSpPr/>
          <p:nvPr/>
        </p:nvSpPr>
        <p:spPr>
          <a:xfrm>
            <a:off x="7426264" y="8847163"/>
            <a:ext cx="2906489" cy="3358338"/>
          </a:xfrm>
          <a:custGeom>
            <a:rect b="b" l="l" r="r" t="t"/>
            <a:pathLst>
              <a:path extrusionOk="0" h="3358338" w="2906489">
                <a:moveTo>
                  <a:pt x="0" y="0"/>
                </a:moveTo>
                <a:lnTo>
                  <a:pt x="2906488" y="0"/>
                </a:lnTo>
                <a:lnTo>
                  <a:pt x="2906488" y="3358338"/>
                </a:lnTo>
                <a:lnTo>
                  <a:pt x="0" y="3358338"/>
                </a:lnTo>
                <a:lnTo>
                  <a:pt x="0" y="0"/>
                </a:lnTo>
                <a:close/>
              </a:path>
            </a:pathLst>
          </a:custGeom>
          <a:blipFill rotWithShape="1">
            <a:blip r:embed="rId9">
              <a:alphaModFix/>
            </a:blip>
            <a:stretch>
              <a:fillRect b="0" l="0" r="0" t="0"/>
            </a:stretch>
          </a:blipFill>
          <a:ln>
            <a:noFill/>
          </a:ln>
        </p:spPr>
      </p:sp>
      <p:sp>
        <p:nvSpPr>
          <p:cNvPr id="95" name="Google Shape;95;p1"/>
          <p:cNvSpPr/>
          <p:nvPr/>
        </p:nvSpPr>
        <p:spPr>
          <a:xfrm>
            <a:off x="17096905" y="1028700"/>
            <a:ext cx="2886146" cy="2524065"/>
          </a:xfrm>
          <a:custGeom>
            <a:rect b="b" l="l" r="r" t="t"/>
            <a:pathLst>
              <a:path extrusionOk="0" h="2524065" w="2886146">
                <a:moveTo>
                  <a:pt x="0" y="0"/>
                </a:moveTo>
                <a:lnTo>
                  <a:pt x="2886145" y="0"/>
                </a:lnTo>
                <a:lnTo>
                  <a:pt x="2886145" y="2524065"/>
                </a:lnTo>
                <a:lnTo>
                  <a:pt x="0" y="2524065"/>
                </a:lnTo>
                <a:lnTo>
                  <a:pt x="0" y="0"/>
                </a:lnTo>
                <a:close/>
              </a:path>
            </a:pathLst>
          </a:custGeom>
          <a:blipFill rotWithShape="1">
            <a:blip r:embed="rId10">
              <a:alphaModFix/>
            </a:blip>
            <a:stretch>
              <a:fillRect b="0" l="0" r="0" t="0"/>
            </a:stretch>
          </a:blipFill>
          <a:ln>
            <a:noFill/>
          </a:ln>
        </p:spPr>
      </p:sp>
      <p:sp>
        <p:nvSpPr>
          <p:cNvPr id="96" name="Google Shape;96;p1"/>
          <p:cNvSpPr/>
          <p:nvPr/>
        </p:nvSpPr>
        <p:spPr>
          <a:xfrm rot="10800000">
            <a:off x="10696671" y="9261214"/>
            <a:ext cx="5352421" cy="2530235"/>
          </a:xfrm>
          <a:custGeom>
            <a:rect b="b" l="l" r="r" t="t"/>
            <a:pathLst>
              <a:path extrusionOk="0" h="2530235" w="5352421">
                <a:moveTo>
                  <a:pt x="0" y="0"/>
                </a:moveTo>
                <a:lnTo>
                  <a:pt x="5352421" y="0"/>
                </a:lnTo>
                <a:lnTo>
                  <a:pt x="5352421" y="2530235"/>
                </a:lnTo>
                <a:lnTo>
                  <a:pt x="0" y="2530235"/>
                </a:lnTo>
                <a:lnTo>
                  <a:pt x="0" y="0"/>
                </a:lnTo>
                <a:close/>
              </a:path>
            </a:pathLst>
          </a:custGeom>
          <a:blipFill rotWithShape="1">
            <a:blip r:embed="rId11">
              <a:alphaModFix/>
            </a:blip>
            <a:stretch>
              <a:fillRect b="0" l="0" r="0" t="0"/>
            </a:stretch>
          </a:blipFill>
          <a:ln>
            <a:noFill/>
          </a:ln>
        </p:spPr>
      </p:sp>
      <p:sp>
        <p:nvSpPr>
          <p:cNvPr id="97" name="Google Shape;97;p1"/>
          <p:cNvSpPr/>
          <p:nvPr/>
        </p:nvSpPr>
        <p:spPr>
          <a:xfrm>
            <a:off x="-417113" y="-1667348"/>
            <a:ext cx="2477977" cy="3577131"/>
          </a:xfrm>
          <a:custGeom>
            <a:rect b="b" l="l" r="r" t="t"/>
            <a:pathLst>
              <a:path extrusionOk="0" h="3577131" w="2477977">
                <a:moveTo>
                  <a:pt x="0" y="0"/>
                </a:moveTo>
                <a:lnTo>
                  <a:pt x="2477976" y="0"/>
                </a:lnTo>
                <a:lnTo>
                  <a:pt x="2477976" y="3577131"/>
                </a:lnTo>
                <a:lnTo>
                  <a:pt x="0" y="3577131"/>
                </a:lnTo>
                <a:lnTo>
                  <a:pt x="0" y="0"/>
                </a:lnTo>
                <a:close/>
              </a:path>
            </a:pathLst>
          </a:custGeom>
          <a:blipFill rotWithShape="1">
            <a:blip r:embed="rId12">
              <a:alphaModFix/>
            </a:blip>
            <a:stretch>
              <a:fillRect b="0" l="0" r="0" t="0"/>
            </a:stretch>
          </a:blipFill>
          <a:ln>
            <a:noFill/>
          </a:ln>
        </p:spPr>
      </p:sp>
      <p:sp>
        <p:nvSpPr>
          <p:cNvPr id="98" name="Google Shape;98;p1"/>
          <p:cNvSpPr/>
          <p:nvPr/>
        </p:nvSpPr>
        <p:spPr>
          <a:xfrm>
            <a:off x="2060863" y="-1667348"/>
            <a:ext cx="3006706" cy="2766169"/>
          </a:xfrm>
          <a:custGeom>
            <a:rect b="b" l="l" r="r" t="t"/>
            <a:pathLst>
              <a:path extrusionOk="0" h="2766169" w="3006706">
                <a:moveTo>
                  <a:pt x="0" y="0"/>
                </a:moveTo>
                <a:lnTo>
                  <a:pt x="3006706" y="0"/>
                </a:lnTo>
                <a:lnTo>
                  <a:pt x="3006706" y="2766169"/>
                </a:lnTo>
                <a:lnTo>
                  <a:pt x="0" y="2766169"/>
                </a:lnTo>
                <a:lnTo>
                  <a:pt x="0" y="0"/>
                </a:lnTo>
                <a:close/>
              </a:path>
            </a:pathLst>
          </a:custGeom>
          <a:blipFill rotWithShape="1">
            <a:blip r:embed="rId13">
              <a:alphaModFix/>
            </a:blip>
            <a:stretch>
              <a:fillRect b="0" l="0" r="0" t="0"/>
            </a:stretch>
          </a:blipFill>
          <a:ln>
            <a:noFill/>
          </a:ln>
        </p:spPr>
      </p:sp>
      <p:sp>
        <p:nvSpPr>
          <p:cNvPr id="99" name="Google Shape;99;p1"/>
          <p:cNvSpPr/>
          <p:nvPr/>
        </p:nvSpPr>
        <p:spPr>
          <a:xfrm rot="4182716">
            <a:off x="5683694" y="-2327113"/>
            <a:ext cx="3249068" cy="4006698"/>
          </a:xfrm>
          <a:custGeom>
            <a:rect b="b" l="l" r="r" t="t"/>
            <a:pathLst>
              <a:path extrusionOk="0" h="4006698" w="3249068">
                <a:moveTo>
                  <a:pt x="0" y="0"/>
                </a:moveTo>
                <a:lnTo>
                  <a:pt x="3249068" y="0"/>
                </a:lnTo>
                <a:lnTo>
                  <a:pt x="3249068" y="4006699"/>
                </a:lnTo>
                <a:lnTo>
                  <a:pt x="0" y="4006699"/>
                </a:lnTo>
                <a:lnTo>
                  <a:pt x="0" y="0"/>
                </a:lnTo>
                <a:close/>
              </a:path>
            </a:pathLst>
          </a:custGeom>
          <a:blipFill rotWithShape="1">
            <a:blip r:embed="rId14">
              <a:alphaModFix/>
            </a:blip>
            <a:stretch>
              <a:fillRect b="0" l="0" r="0" t="0"/>
            </a:stretch>
          </a:blipFill>
          <a:ln>
            <a:noFill/>
          </a:ln>
        </p:spPr>
      </p:sp>
      <p:sp>
        <p:nvSpPr>
          <p:cNvPr id="100" name="Google Shape;100;p1"/>
          <p:cNvSpPr/>
          <p:nvPr/>
        </p:nvSpPr>
        <p:spPr>
          <a:xfrm>
            <a:off x="14181395" y="-3285587"/>
            <a:ext cx="4859148" cy="4691287"/>
          </a:xfrm>
          <a:custGeom>
            <a:rect b="b" l="l" r="r" t="t"/>
            <a:pathLst>
              <a:path extrusionOk="0" h="4691287" w="4859148">
                <a:moveTo>
                  <a:pt x="0" y="0"/>
                </a:moveTo>
                <a:lnTo>
                  <a:pt x="4859148" y="0"/>
                </a:lnTo>
                <a:lnTo>
                  <a:pt x="4859148" y="4691287"/>
                </a:lnTo>
                <a:lnTo>
                  <a:pt x="0" y="4691287"/>
                </a:lnTo>
                <a:lnTo>
                  <a:pt x="0" y="0"/>
                </a:lnTo>
                <a:close/>
              </a:path>
            </a:pathLst>
          </a:custGeom>
          <a:blipFill rotWithShape="1">
            <a:blip r:embed="rId15">
              <a:alphaModFix/>
            </a:blip>
            <a:stretch>
              <a:fillRect b="0" l="0" r="0" t="0"/>
            </a:stretch>
          </a:blipFill>
          <a:ln>
            <a:noFill/>
          </a:ln>
        </p:spPr>
      </p:sp>
      <p:sp>
        <p:nvSpPr>
          <p:cNvPr id="101" name="Google Shape;101;p1"/>
          <p:cNvSpPr/>
          <p:nvPr/>
        </p:nvSpPr>
        <p:spPr>
          <a:xfrm rot="5400000">
            <a:off x="10684014" y="-1843014"/>
            <a:ext cx="2262958" cy="3726427"/>
          </a:xfrm>
          <a:custGeom>
            <a:rect b="b" l="l" r="r" t="t"/>
            <a:pathLst>
              <a:path extrusionOk="0" h="3726427" w="2262958">
                <a:moveTo>
                  <a:pt x="0" y="0"/>
                </a:moveTo>
                <a:lnTo>
                  <a:pt x="2262958" y="0"/>
                </a:lnTo>
                <a:lnTo>
                  <a:pt x="2262958" y="3726427"/>
                </a:lnTo>
                <a:lnTo>
                  <a:pt x="0" y="3726427"/>
                </a:lnTo>
                <a:lnTo>
                  <a:pt x="0" y="0"/>
                </a:lnTo>
                <a:close/>
              </a:path>
            </a:pathLst>
          </a:custGeom>
          <a:blipFill rotWithShape="1">
            <a:blip r:embed="rId16">
              <a:alphaModFix/>
            </a:blip>
            <a:stretch>
              <a:fillRect b="0" l="0" r="0" t="0"/>
            </a:stretch>
          </a:blipFill>
          <a:ln>
            <a:noFill/>
          </a:ln>
        </p:spPr>
      </p:sp>
      <p:sp>
        <p:nvSpPr>
          <p:cNvPr id="102" name="Google Shape;102;p1"/>
          <p:cNvSpPr/>
          <p:nvPr/>
        </p:nvSpPr>
        <p:spPr>
          <a:xfrm>
            <a:off x="-972660" y="2160503"/>
            <a:ext cx="2001360" cy="2251018"/>
          </a:xfrm>
          <a:custGeom>
            <a:rect b="b" l="l" r="r" t="t"/>
            <a:pathLst>
              <a:path extrusionOk="0" h="2251018" w="2001360">
                <a:moveTo>
                  <a:pt x="0" y="0"/>
                </a:moveTo>
                <a:lnTo>
                  <a:pt x="2001360" y="0"/>
                </a:lnTo>
                <a:lnTo>
                  <a:pt x="2001360" y="2251018"/>
                </a:lnTo>
                <a:lnTo>
                  <a:pt x="0" y="2251018"/>
                </a:lnTo>
                <a:lnTo>
                  <a:pt x="0" y="0"/>
                </a:lnTo>
                <a:close/>
              </a:path>
            </a:pathLst>
          </a:custGeom>
          <a:blipFill rotWithShape="1">
            <a:blip r:embed="rId17">
              <a:alphaModFix/>
            </a:blip>
            <a:stretch>
              <a:fillRect b="0" l="0" r="0" t="0"/>
            </a:stretch>
          </a:blipFill>
          <a:ln>
            <a:noFill/>
          </a:ln>
        </p:spPr>
      </p:sp>
      <p:sp>
        <p:nvSpPr>
          <p:cNvPr id="103" name="Google Shape;103;p1"/>
          <p:cNvSpPr txBox="1"/>
          <p:nvPr/>
        </p:nvSpPr>
        <p:spPr>
          <a:xfrm>
            <a:off x="1345650" y="2593800"/>
            <a:ext cx="15596700" cy="2549700"/>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lang="en-US" sz="8718">
                <a:solidFill>
                  <a:srgbClr val="2B2B2B"/>
                </a:solidFill>
              </a:rPr>
              <a:t>E</a:t>
            </a:r>
            <a:r>
              <a:rPr b="0" i="0" lang="en-US" sz="8718" u="none" cap="none" strike="noStrike">
                <a:solidFill>
                  <a:srgbClr val="2B2B2B"/>
                </a:solidFill>
                <a:latin typeface="Arial"/>
                <a:ea typeface="Arial"/>
                <a:cs typeface="Arial"/>
                <a:sym typeface="Arial"/>
              </a:rPr>
              <a:t>nhancing </a:t>
            </a:r>
            <a:r>
              <a:rPr lang="en-US" sz="8718">
                <a:solidFill>
                  <a:srgbClr val="2B2B2B"/>
                </a:solidFill>
              </a:rPr>
              <a:t>Y</a:t>
            </a:r>
            <a:r>
              <a:rPr b="0" i="0" lang="en-US" sz="8718" u="none" cap="none" strike="noStrike">
                <a:solidFill>
                  <a:srgbClr val="2B2B2B"/>
                </a:solidFill>
                <a:latin typeface="Arial"/>
                <a:ea typeface="Arial"/>
                <a:cs typeface="Arial"/>
                <a:sym typeface="Arial"/>
              </a:rPr>
              <a:t>our </a:t>
            </a:r>
            <a:r>
              <a:rPr lang="en-US" sz="8718">
                <a:solidFill>
                  <a:srgbClr val="2B2B2B"/>
                </a:solidFill>
              </a:rPr>
              <a:t>R</a:t>
            </a:r>
            <a:r>
              <a:rPr b="0" i="0" lang="en-US" sz="8718" u="none" cap="none" strike="noStrike">
                <a:solidFill>
                  <a:srgbClr val="2B2B2B"/>
                </a:solidFill>
                <a:latin typeface="Arial"/>
                <a:ea typeface="Arial"/>
                <a:cs typeface="Arial"/>
                <a:sym typeface="Arial"/>
              </a:rPr>
              <a:t>elationship </a:t>
            </a:r>
            <a:r>
              <a:rPr lang="en-US" sz="8718">
                <a:solidFill>
                  <a:srgbClr val="2B2B2B"/>
                </a:solidFill>
              </a:rPr>
              <a:t>W</a:t>
            </a:r>
            <a:r>
              <a:rPr b="0" i="0" lang="en-US" sz="8718" u="none" cap="none" strike="noStrike">
                <a:solidFill>
                  <a:srgbClr val="2B2B2B"/>
                </a:solidFill>
                <a:latin typeface="Arial"/>
                <a:ea typeface="Arial"/>
                <a:cs typeface="Arial"/>
                <a:sym typeface="Arial"/>
              </a:rPr>
              <a:t>ith </a:t>
            </a:r>
            <a:r>
              <a:rPr lang="en-US" sz="8718">
                <a:solidFill>
                  <a:srgbClr val="2B2B2B"/>
                </a:solidFill>
              </a:rPr>
              <a:t>Y</a:t>
            </a:r>
            <a:r>
              <a:rPr b="0" i="0" lang="en-US" sz="8718" u="none" cap="none" strike="noStrike">
                <a:solidFill>
                  <a:srgbClr val="2B2B2B"/>
                </a:solidFill>
                <a:latin typeface="Arial"/>
                <a:ea typeface="Arial"/>
                <a:cs typeface="Arial"/>
                <a:sym typeface="Arial"/>
              </a:rPr>
              <a:t>our </a:t>
            </a:r>
            <a:r>
              <a:rPr lang="en-US" sz="8718">
                <a:solidFill>
                  <a:srgbClr val="2B2B2B"/>
                </a:solidFill>
              </a:rPr>
              <a:t>C</a:t>
            </a:r>
            <a:r>
              <a:rPr b="0" i="0" lang="en-US" sz="8718" u="none" cap="none" strike="noStrike">
                <a:solidFill>
                  <a:srgbClr val="2B2B2B"/>
                </a:solidFill>
                <a:latin typeface="Arial"/>
                <a:ea typeface="Arial"/>
                <a:cs typeface="Arial"/>
                <a:sym typeface="Arial"/>
              </a:rPr>
              <a:t>hildren</a:t>
            </a:r>
            <a:endParaRPr sz="100"/>
          </a:p>
        </p:txBody>
      </p:sp>
      <p:sp>
        <p:nvSpPr>
          <p:cNvPr id="104" name="Google Shape;104;p1"/>
          <p:cNvSpPr/>
          <p:nvPr/>
        </p:nvSpPr>
        <p:spPr>
          <a:xfrm>
            <a:off x="1028704" y="2491678"/>
            <a:ext cx="1018413" cy="2057400"/>
          </a:xfrm>
          <a:custGeom>
            <a:rect b="b" l="l" r="r" t="t"/>
            <a:pathLst>
              <a:path extrusionOk="0" h="2057400" w="1018413">
                <a:moveTo>
                  <a:pt x="0" y="0"/>
                </a:moveTo>
                <a:lnTo>
                  <a:pt x="1018413" y="0"/>
                </a:lnTo>
                <a:lnTo>
                  <a:pt x="1018413" y="2057400"/>
                </a:lnTo>
                <a:lnTo>
                  <a:pt x="0" y="2057400"/>
                </a:lnTo>
                <a:lnTo>
                  <a:pt x="0" y="0"/>
                </a:lnTo>
                <a:close/>
              </a:path>
            </a:pathLst>
          </a:custGeom>
          <a:blipFill rotWithShape="1">
            <a:blip r:embed="rId18">
              <a:alphaModFix/>
            </a:blip>
            <a:stretch>
              <a:fillRect b="0" l="0" r="0" t="0"/>
            </a:stretch>
          </a:blipFill>
          <a:ln>
            <a:noFill/>
          </a:ln>
        </p:spPr>
      </p:sp>
      <p:sp>
        <p:nvSpPr>
          <p:cNvPr id="105" name="Google Shape;105;p1"/>
          <p:cNvSpPr/>
          <p:nvPr/>
        </p:nvSpPr>
        <p:spPr>
          <a:xfrm rot="10800000">
            <a:off x="16101767" y="2839958"/>
            <a:ext cx="1018413" cy="2057400"/>
          </a:xfrm>
          <a:custGeom>
            <a:rect b="b" l="l" r="r" t="t"/>
            <a:pathLst>
              <a:path extrusionOk="0" h="2057400" w="1018413">
                <a:moveTo>
                  <a:pt x="0" y="0"/>
                </a:moveTo>
                <a:lnTo>
                  <a:pt x="1018413" y="0"/>
                </a:lnTo>
                <a:lnTo>
                  <a:pt x="1018413" y="2057400"/>
                </a:lnTo>
                <a:lnTo>
                  <a:pt x="0" y="2057400"/>
                </a:lnTo>
                <a:lnTo>
                  <a:pt x="0" y="0"/>
                </a:lnTo>
                <a:close/>
              </a:path>
            </a:pathLst>
          </a:custGeom>
          <a:blipFill rotWithShape="1">
            <a:blip r:embed="rId18">
              <a:alphaModFix/>
            </a:blip>
            <a:stretch>
              <a:fillRect b="0" l="0" r="0" t="0"/>
            </a:stretch>
          </a:blipFill>
          <a:ln>
            <a:noFill/>
          </a:ln>
        </p:spPr>
      </p:sp>
      <p:sp>
        <p:nvSpPr>
          <p:cNvPr id="106" name="Google Shape;106;p1"/>
          <p:cNvSpPr/>
          <p:nvPr/>
        </p:nvSpPr>
        <p:spPr>
          <a:xfrm>
            <a:off x="6994551" y="5350526"/>
            <a:ext cx="3702120" cy="3703663"/>
          </a:xfrm>
          <a:custGeom>
            <a:rect b="b" l="l" r="r" t="t"/>
            <a:pathLst>
              <a:path extrusionOk="0" h="3703663" w="3702120">
                <a:moveTo>
                  <a:pt x="0" y="0"/>
                </a:moveTo>
                <a:lnTo>
                  <a:pt x="3702120" y="0"/>
                </a:lnTo>
                <a:lnTo>
                  <a:pt x="3702120" y="3703663"/>
                </a:lnTo>
                <a:lnTo>
                  <a:pt x="0" y="3703663"/>
                </a:lnTo>
                <a:lnTo>
                  <a:pt x="0" y="0"/>
                </a:lnTo>
                <a:close/>
              </a:path>
            </a:pathLst>
          </a:custGeom>
          <a:blipFill rotWithShape="1">
            <a:blip r:embed="rId19">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217" name="Google Shape;217;p10"/>
          <p:cNvSpPr/>
          <p:nvPr/>
        </p:nvSpPr>
        <p:spPr>
          <a:xfrm>
            <a:off x="1028700" y="1028700"/>
            <a:ext cx="10204539" cy="9258300"/>
          </a:xfrm>
          <a:custGeom>
            <a:rect b="b" l="l" r="r" t="t"/>
            <a:pathLst>
              <a:path extrusionOk="0" h="9258300" w="10204539">
                <a:moveTo>
                  <a:pt x="0" y="0"/>
                </a:moveTo>
                <a:lnTo>
                  <a:pt x="10204539" y="0"/>
                </a:lnTo>
                <a:lnTo>
                  <a:pt x="10204539" y="9258300"/>
                </a:lnTo>
                <a:lnTo>
                  <a:pt x="0" y="9258300"/>
                </a:lnTo>
                <a:lnTo>
                  <a:pt x="0" y="0"/>
                </a:lnTo>
                <a:close/>
              </a:path>
            </a:pathLst>
          </a:custGeom>
          <a:blipFill rotWithShape="1">
            <a:blip r:embed="rId4">
              <a:alphaModFix/>
            </a:blip>
            <a:stretch>
              <a:fillRect b="0" l="0" r="0" t="0"/>
            </a:stretch>
          </a:blipFill>
          <a:ln>
            <a:noFill/>
          </a:ln>
        </p:spPr>
      </p:sp>
      <p:sp>
        <p:nvSpPr>
          <p:cNvPr id="218" name="Google Shape;218;p10"/>
          <p:cNvSpPr/>
          <p:nvPr/>
        </p:nvSpPr>
        <p:spPr>
          <a:xfrm>
            <a:off x="11608605" y="3158386"/>
            <a:ext cx="6245680" cy="3520293"/>
          </a:xfrm>
          <a:custGeom>
            <a:rect b="b" l="l" r="r" t="t"/>
            <a:pathLst>
              <a:path extrusionOk="0" h="3520293" w="6245680">
                <a:moveTo>
                  <a:pt x="0" y="0"/>
                </a:moveTo>
                <a:lnTo>
                  <a:pt x="6245681" y="0"/>
                </a:lnTo>
                <a:lnTo>
                  <a:pt x="6245681" y="3520292"/>
                </a:lnTo>
                <a:lnTo>
                  <a:pt x="0" y="3520292"/>
                </a:lnTo>
                <a:lnTo>
                  <a:pt x="0" y="0"/>
                </a:lnTo>
                <a:close/>
              </a:path>
            </a:pathLst>
          </a:custGeom>
          <a:blipFill rotWithShape="1">
            <a:blip r:embed="rId5">
              <a:alphaModFix/>
            </a:blip>
            <a:stretch>
              <a:fillRect b="0" l="0" r="0" t="0"/>
            </a:stretch>
          </a:blipFill>
          <a:ln>
            <a:noFill/>
          </a:ln>
        </p:spPr>
      </p:sp>
      <p:sp>
        <p:nvSpPr>
          <p:cNvPr id="219" name="Google Shape;219;p10"/>
          <p:cNvSpPr txBox="1"/>
          <p:nvPr/>
        </p:nvSpPr>
        <p:spPr>
          <a:xfrm>
            <a:off x="1952110" y="2459258"/>
            <a:ext cx="8730300" cy="5100600"/>
          </a:xfrm>
          <a:prstGeom prst="rect">
            <a:avLst/>
          </a:prstGeom>
          <a:noFill/>
          <a:ln>
            <a:noFill/>
          </a:ln>
        </p:spPr>
        <p:txBody>
          <a:bodyPr anchorCtr="0" anchor="t" bIns="0" lIns="0" spcFirstLastPara="1" rIns="0" wrap="square" tIns="0">
            <a:spAutoFit/>
          </a:bodyPr>
          <a:lstStyle/>
          <a:p>
            <a:pPr indent="0" lvl="0" marL="0" marR="0" rtl="0" algn="ctr">
              <a:lnSpc>
                <a:spcPct val="104003"/>
              </a:lnSpc>
              <a:spcBef>
                <a:spcPts val="0"/>
              </a:spcBef>
              <a:spcAft>
                <a:spcPts val="0"/>
              </a:spcAft>
              <a:buNone/>
            </a:pPr>
            <a:r>
              <a:rPr lang="en-US" sz="8043">
                <a:solidFill>
                  <a:srgbClr val="2B2B2B"/>
                </a:solidFill>
              </a:rPr>
              <a:t>H</a:t>
            </a:r>
            <a:r>
              <a:rPr b="0" i="0" lang="en-US" sz="8043" u="none" cap="none" strike="noStrike">
                <a:solidFill>
                  <a:srgbClr val="2B2B2B"/>
                </a:solidFill>
                <a:latin typeface="Arial"/>
                <a:ea typeface="Arial"/>
                <a:cs typeface="Arial"/>
                <a:sym typeface="Arial"/>
              </a:rPr>
              <a:t>ow do you show you are listening / attending to your child?</a:t>
            </a:r>
            <a:endParaRPr sz="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229" name="Google Shape;229;p11"/>
          <p:cNvSpPr/>
          <p:nvPr/>
        </p:nvSpPr>
        <p:spPr>
          <a:xfrm>
            <a:off x="11148853" y="2260624"/>
            <a:ext cx="6110447" cy="6381668"/>
          </a:xfrm>
          <a:custGeom>
            <a:rect b="b" l="l" r="r" t="t"/>
            <a:pathLst>
              <a:path extrusionOk="0" h="6381668" w="6110447">
                <a:moveTo>
                  <a:pt x="0" y="0"/>
                </a:moveTo>
                <a:lnTo>
                  <a:pt x="6110447" y="0"/>
                </a:lnTo>
                <a:lnTo>
                  <a:pt x="6110447" y="6381668"/>
                </a:lnTo>
                <a:lnTo>
                  <a:pt x="0" y="6381668"/>
                </a:lnTo>
                <a:lnTo>
                  <a:pt x="0" y="0"/>
                </a:lnTo>
                <a:close/>
              </a:path>
            </a:pathLst>
          </a:custGeom>
          <a:blipFill rotWithShape="1">
            <a:blip r:embed="rId4">
              <a:alphaModFix/>
            </a:blip>
            <a:stretch>
              <a:fillRect b="0" l="0" r="0" t="0"/>
            </a:stretch>
          </a:blipFill>
          <a:ln>
            <a:noFill/>
          </a:ln>
        </p:spPr>
      </p:sp>
      <p:sp>
        <p:nvSpPr>
          <p:cNvPr id="230" name="Google Shape;230;p11"/>
          <p:cNvSpPr txBox="1"/>
          <p:nvPr/>
        </p:nvSpPr>
        <p:spPr>
          <a:xfrm>
            <a:off x="505178" y="584000"/>
            <a:ext cx="14202300" cy="1169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7600" u="none" cap="none" strike="noStrike">
                <a:solidFill>
                  <a:srgbClr val="000000"/>
                </a:solidFill>
                <a:latin typeface="Arial"/>
                <a:ea typeface="Arial"/>
                <a:cs typeface="Arial"/>
                <a:sym typeface="Arial"/>
              </a:rPr>
              <a:t>ATTENDING / SPECIAL TIME</a:t>
            </a:r>
            <a:endParaRPr/>
          </a:p>
        </p:txBody>
      </p:sp>
      <p:sp>
        <p:nvSpPr>
          <p:cNvPr id="231" name="Google Shape;231;p11"/>
          <p:cNvSpPr txBox="1"/>
          <p:nvPr/>
        </p:nvSpPr>
        <p:spPr>
          <a:xfrm>
            <a:off x="381298" y="2060599"/>
            <a:ext cx="17525400" cy="8212500"/>
          </a:xfrm>
          <a:prstGeom prst="rect">
            <a:avLst/>
          </a:prstGeom>
          <a:noFill/>
          <a:ln>
            <a:noFill/>
          </a:ln>
        </p:spPr>
        <p:txBody>
          <a:bodyPr anchorCtr="0" anchor="t" bIns="0" lIns="0" spcFirstLastPara="1" rIns="0" wrap="square" tIns="0">
            <a:spAutoFit/>
          </a:bodyPr>
          <a:lstStyle/>
          <a:p>
            <a:pPr indent="0" lvl="0" marL="0" marR="0" rtl="0" algn="l">
              <a:lnSpc>
                <a:spcPct val="170021"/>
              </a:lnSpc>
              <a:spcBef>
                <a:spcPts val="0"/>
              </a:spcBef>
              <a:spcAft>
                <a:spcPts val="0"/>
              </a:spcAft>
              <a:buNone/>
            </a:pPr>
            <a:r>
              <a:rPr b="0" i="0" lang="en-US" sz="4143" u="none" cap="none" strike="noStrike">
                <a:solidFill>
                  <a:srgbClr val="000000"/>
                </a:solidFill>
                <a:latin typeface="Quicksand"/>
                <a:ea typeface="Quicksand"/>
                <a:cs typeface="Quicksand"/>
                <a:sym typeface="Quicksand"/>
              </a:rPr>
              <a:t>Planning in time where you are doing something</a:t>
            </a:r>
            <a:endParaRPr/>
          </a:p>
          <a:p>
            <a:pPr indent="0" lvl="0" marL="0" marR="0" rtl="0" algn="l">
              <a:lnSpc>
                <a:spcPct val="170021"/>
              </a:lnSpc>
              <a:spcBef>
                <a:spcPts val="0"/>
              </a:spcBef>
              <a:spcAft>
                <a:spcPts val="0"/>
              </a:spcAft>
              <a:buNone/>
            </a:pPr>
            <a:r>
              <a:rPr b="0" i="0" lang="en-US" sz="4143" u="none" cap="none" strike="noStrike">
                <a:solidFill>
                  <a:srgbClr val="000000"/>
                </a:solidFill>
                <a:latin typeface="Quicksand"/>
                <a:ea typeface="Quicksand"/>
                <a:cs typeface="Quicksand"/>
                <a:sym typeface="Quicksand"/>
              </a:rPr>
              <a:t>with your child is called special time or attending</a:t>
            </a:r>
            <a:endParaRPr/>
          </a:p>
          <a:p>
            <a:pPr indent="0" lvl="0" marL="0" marR="0" rtl="0" algn="l">
              <a:lnSpc>
                <a:spcPct val="170021"/>
              </a:lnSpc>
              <a:spcBef>
                <a:spcPts val="0"/>
              </a:spcBef>
              <a:spcAft>
                <a:spcPts val="0"/>
              </a:spcAft>
              <a:buNone/>
            </a:pPr>
            <a:r>
              <a:t/>
            </a:r>
            <a:endParaRPr b="0" i="0" sz="2043" u="none" cap="none" strike="noStrike">
              <a:solidFill>
                <a:srgbClr val="000000"/>
              </a:solidFill>
              <a:latin typeface="Quicksand"/>
              <a:ea typeface="Quicksand"/>
              <a:cs typeface="Quicksand"/>
              <a:sym typeface="Quicksand"/>
            </a:endParaRPr>
          </a:p>
          <a:p>
            <a:pPr indent="0" lvl="0" marL="0" marR="0" rtl="0" algn="l">
              <a:lnSpc>
                <a:spcPct val="170021"/>
              </a:lnSpc>
              <a:spcBef>
                <a:spcPts val="0"/>
              </a:spcBef>
              <a:spcAft>
                <a:spcPts val="0"/>
              </a:spcAft>
              <a:buNone/>
            </a:pPr>
            <a:r>
              <a:rPr b="0" i="0" lang="en-US" sz="4143" u="none" cap="none" strike="noStrike">
                <a:solidFill>
                  <a:srgbClr val="000000"/>
                </a:solidFill>
                <a:latin typeface="Quicksand"/>
                <a:ea typeface="Quicksand"/>
                <a:cs typeface="Quicksand"/>
                <a:sym typeface="Quicksand"/>
              </a:rPr>
              <a:t>Attending - providing your child with your</a:t>
            </a:r>
            <a:endParaRPr/>
          </a:p>
          <a:p>
            <a:pPr indent="0" lvl="0" marL="0" marR="0" rtl="0" algn="l">
              <a:lnSpc>
                <a:spcPct val="170021"/>
              </a:lnSpc>
              <a:spcBef>
                <a:spcPts val="0"/>
              </a:spcBef>
              <a:spcAft>
                <a:spcPts val="0"/>
              </a:spcAft>
              <a:buNone/>
            </a:pPr>
            <a:r>
              <a:rPr b="0" i="0" lang="en-US" sz="4143" u="none" cap="none" strike="noStrike">
                <a:solidFill>
                  <a:srgbClr val="000000"/>
                </a:solidFill>
                <a:latin typeface="Quicksand"/>
                <a:ea typeface="Quicksand"/>
                <a:cs typeface="Quicksand"/>
                <a:sym typeface="Quicksand"/>
              </a:rPr>
              <a:t>undivided attention for 10-15 minutes, letting them </a:t>
            </a:r>
            <a:endParaRPr/>
          </a:p>
          <a:p>
            <a:pPr indent="0" lvl="0" marL="0" marR="0" rtl="0" algn="l">
              <a:lnSpc>
                <a:spcPct val="170021"/>
              </a:lnSpc>
              <a:spcBef>
                <a:spcPts val="0"/>
              </a:spcBef>
              <a:spcAft>
                <a:spcPts val="0"/>
              </a:spcAft>
              <a:buNone/>
            </a:pPr>
            <a:r>
              <a:rPr b="0" i="0" lang="en-US" sz="4143" u="none" cap="none" strike="noStrike">
                <a:solidFill>
                  <a:srgbClr val="000000"/>
                </a:solidFill>
                <a:latin typeface="Quicksand"/>
                <a:ea typeface="Quicksand"/>
                <a:cs typeface="Quicksand"/>
                <a:sym typeface="Quicksand"/>
              </a:rPr>
              <a:t>lead with the activity they </a:t>
            </a:r>
            <a:endParaRPr/>
          </a:p>
          <a:p>
            <a:pPr indent="0" lvl="0" marL="0" marR="0" rtl="0" algn="l">
              <a:lnSpc>
                <a:spcPct val="170021"/>
              </a:lnSpc>
              <a:spcBef>
                <a:spcPts val="0"/>
              </a:spcBef>
              <a:spcAft>
                <a:spcPts val="0"/>
              </a:spcAft>
              <a:buNone/>
            </a:pPr>
            <a:r>
              <a:t/>
            </a:r>
            <a:endParaRPr b="0" i="0" sz="2043" u="none" cap="none" strike="noStrike">
              <a:solidFill>
                <a:srgbClr val="000000"/>
              </a:solidFill>
              <a:latin typeface="Quicksand"/>
              <a:ea typeface="Quicksand"/>
              <a:cs typeface="Quicksand"/>
              <a:sym typeface="Quicksand"/>
            </a:endParaRPr>
          </a:p>
          <a:p>
            <a:pPr indent="0" lvl="0" marL="0" marR="0" rtl="0" algn="l">
              <a:lnSpc>
                <a:spcPct val="170021"/>
              </a:lnSpc>
              <a:spcBef>
                <a:spcPts val="0"/>
              </a:spcBef>
              <a:spcAft>
                <a:spcPts val="0"/>
              </a:spcAft>
              <a:buNone/>
            </a:pPr>
            <a:r>
              <a:rPr b="0" i="0" lang="en-US" sz="4143" u="none" cap="none" strike="noStrike">
                <a:solidFill>
                  <a:srgbClr val="000000"/>
                </a:solidFill>
                <a:latin typeface="Quicksand"/>
                <a:ea typeface="Quicksand"/>
                <a:cs typeface="Quicksand"/>
                <a:sym typeface="Quicksand"/>
              </a:rPr>
              <a:t>Positive quality time and a good relationship = strong foundation to overcome difficult times. Special time can strengthen the bond.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241" name="Google Shape;241;p12"/>
          <p:cNvSpPr/>
          <p:nvPr/>
        </p:nvSpPr>
        <p:spPr>
          <a:xfrm>
            <a:off x="15253601" y="370100"/>
            <a:ext cx="2732320" cy="2793897"/>
          </a:xfrm>
          <a:custGeom>
            <a:rect b="b" l="l" r="r" t="t"/>
            <a:pathLst>
              <a:path extrusionOk="0" h="3061805" w="3214494">
                <a:moveTo>
                  <a:pt x="0" y="0"/>
                </a:moveTo>
                <a:lnTo>
                  <a:pt x="3214493" y="0"/>
                </a:lnTo>
                <a:lnTo>
                  <a:pt x="3214493" y="3061806"/>
                </a:lnTo>
                <a:lnTo>
                  <a:pt x="0" y="3061806"/>
                </a:lnTo>
                <a:lnTo>
                  <a:pt x="0" y="0"/>
                </a:lnTo>
                <a:close/>
              </a:path>
            </a:pathLst>
          </a:custGeom>
          <a:blipFill rotWithShape="1">
            <a:blip r:embed="rId4">
              <a:alphaModFix/>
            </a:blip>
            <a:stretch>
              <a:fillRect b="0" l="0" r="0" t="0"/>
            </a:stretch>
          </a:blipFill>
          <a:ln>
            <a:noFill/>
          </a:ln>
        </p:spPr>
      </p:sp>
      <p:pic>
        <p:nvPicPr>
          <p:cNvPr id="242" name="Google Shape;242;p12"/>
          <p:cNvPicPr preferRelativeResize="0"/>
          <p:nvPr/>
        </p:nvPicPr>
        <p:blipFill rotWithShape="1">
          <a:blip r:embed="rId5">
            <a:alphaModFix/>
          </a:blip>
          <a:srcRect b="0" l="0" r="0" t="0"/>
          <a:stretch/>
        </p:blipFill>
        <p:spPr>
          <a:xfrm>
            <a:off x="12627934" y="6257923"/>
            <a:ext cx="4495952" cy="2675091"/>
          </a:xfrm>
          <a:prstGeom prst="rect">
            <a:avLst/>
          </a:prstGeom>
          <a:noFill/>
          <a:ln>
            <a:noFill/>
          </a:ln>
        </p:spPr>
      </p:pic>
      <p:sp>
        <p:nvSpPr>
          <p:cNvPr id="243" name="Google Shape;243;p12"/>
          <p:cNvSpPr txBox="1"/>
          <p:nvPr/>
        </p:nvSpPr>
        <p:spPr>
          <a:xfrm>
            <a:off x="0" y="3633825"/>
            <a:ext cx="17259300" cy="6045900"/>
          </a:xfrm>
          <a:prstGeom prst="rect">
            <a:avLst/>
          </a:prstGeom>
          <a:noFill/>
          <a:ln>
            <a:noFill/>
          </a:ln>
        </p:spPr>
        <p:txBody>
          <a:bodyPr anchorCtr="0" anchor="t" bIns="0" lIns="0" spcFirstLastPara="1" rIns="0" wrap="square" tIns="0">
            <a:spAutoFit/>
          </a:bodyPr>
          <a:lstStyle/>
          <a:p>
            <a:pPr indent="-451534" lvl="1" marL="928468" marR="0" rtl="0" algn="l">
              <a:lnSpc>
                <a:spcPct val="143000"/>
              </a:lnSpc>
              <a:spcBef>
                <a:spcPts val="0"/>
              </a:spcBef>
              <a:spcAft>
                <a:spcPts val="0"/>
              </a:spcAft>
              <a:buClr>
                <a:srgbClr val="000000"/>
              </a:buClr>
              <a:buSzPts val="4100"/>
              <a:buFont typeface="Arial"/>
              <a:buChar char="•"/>
            </a:pPr>
            <a:r>
              <a:rPr b="1" i="0" lang="en-US" sz="4100" u="none" cap="none" strike="noStrike">
                <a:solidFill>
                  <a:srgbClr val="000000"/>
                </a:solidFill>
                <a:latin typeface="Quicksand"/>
                <a:ea typeface="Quicksand"/>
                <a:cs typeface="Quicksand"/>
                <a:sym typeface="Quicksand"/>
              </a:rPr>
              <a:t>Use toys / activities that are not competitive </a:t>
            </a:r>
            <a:r>
              <a:rPr b="0" i="0" lang="en-US" sz="4100" u="none" cap="none" strike="noStrike">
                <a:solidFill>
                  <a:srgbClr val="000000"/>
                </a:solidFill>
                <a:latin typeface="Quicksand"/>
                <a:ea typeface="Quicksand"/>
                <a:cs typeface="Quicksand"/>
                <a:sym typeface="Quicksand"/>
              </a:rPr>
              <a:t>and don’t have right or wrong (e.g. playdoh, drawing, lego, toy animals etc.)</a:t>
            </a:r>
            <a:endParaRPr sz="1200"/>
          </a:p>
          <a:p>
            <a:pPr indent="-451534" lvl="1" marL="928468" marR="0" rtl="0" algn="l">
              <a:lnSpc>
                <a:spcPct val="143000"/>
              </a:lnSpc>
              <a:spcBef>
                <a:spcPts val="0"/>
              </a:spcBef>
              <a:spcAft>
                <a:spcPts val="0"/>
              </a:spcAft>
              <a:buClr>
                <a:srgbClr val="000000"/>
              </a:buClr>
              <a:buSzPts val="4100"/>
              <a:buFont typeface="Arial"/>
              <a:buChar char="•"/>
            </a:pPr>
            <a:r>
              <a:rPr b="0" i="0" lang="en-US" sz="4100" u="none" cap="none" strike="noStrike">
                <a:solidFill>
                  <a:srgbClr val="000000"/>
                </a:solidFill>
                <a:latin typeface="Quicksand"/>
                <a:ea typeface="Quicksand"/>
                <a:cs typeface="Quicksand"/>
                <a:sym typeface="Quicksand"/>
              </a:rPr>
              <a:t>Give </a:t>
            </a:r>
            <a:r>
              <a:rPr b="1" i="0" lang="en-US" sz="4100" u="none" cap="none" strike="noStrike">
                <a:solidFill>
                  <a:srgbClr val="000000"/>
                </a:solidFill>
                <a:latin typeface="Quicksand"/>
                <a:ea typeface="Quicksand"/>
                <a:cs typeface="Quicksand"/>
                <a:sym typeface="Quicksand"/>
              </a:rPr>
              <a:t>undivided attention </a:t>
            </a:r>
            <a:r>
              <a:rPr b="0" i="0" lang="en-US" sz="4100" u="none" cap="none" strike="noStrike">
                <a:solidFill>
                  <a:srgbClr val="000000"/>
                </a:solidFill>
                <a:latin typeface="Quicksand"/>
                <a:ea typeface="Quicksand"/>
                <a:cs typeface="Quicksand"/>
                <a:sym typeface="Quicksand"/>
              </a:rPr>
              <a:t>- a time when you can focus on your child</a:t>
            </a:r>
            <a:endParaRPr sz="1200"/>
          </a:p>
          <a:p>
            <a:pPr indent="-451534" lvl="1" marL="928468" marR="0" rtl="0" algn="l">
              <a:lnSpc>
                <a:spcPct val="143000"/>
              </a:lnSpc>
              <a:spcBef>
                <a:spcPts val="0"/>
              </a:spcBef>
              <a:spcAft>
                <a:spcPts val="0"/>
              </a:spcAft>
              <a:buClr>
                <a:srgbClr val="000000"/>
              </a:buClr>
              <a:buSzPts val="4100"/>
              <a:buFont typeface="Arial"/>
              <a:buChar char="•"/>
            </a:pPr>
            <a:r>
              <a:rPr b="0" i="0" lang="en-US" sz="4100" u="none" cap="none" strike="noStrike">
                <a:solidFill>
                  <a:srgbClr val="000000"/>
                </a:solidFill>
                <a:latin typeface="Quicksand"/>
                <a:ea typeface="Quicksand"/>
                <a:cs typeface="Quicksand"/>
                <a:sym typeface="Quicksand"/>
              </a:rPr>
              <a:t>Allow your child to choose the activity</a:t>
            </a:r>
            <a:endParaRPr sz="1200"/>
          </a:p>
          <a:p>
            <a:pPr indent="-451534" lvl="1" marL="928468" marR="0" rtl="0" algn="l">
              <a:lnSpc>
                <a:spcPct val="143000"/>
              </a:lnSpc>
              <a:spcBef>
                <a:spcPts val="0"/>
              </a:spcBef>
              <a:spcAft>
                <a:spcPts val="0"/>
              </a:spcAft>
              <a:buClr>
                <a:srgbClr val="000000"/>
              </a:buClr>
              <a:buSzPts val="4100"/>
              <a:buFont typeface="Arial"/>
              <a:buChar char="•"/>
            </a:pPr>
            <a:r>
              <a:rPr b="0" i="0" lang="en-US" sz="4100" u="none" cap="none" strike="noStrike">
                <a:solidFill>
                  <a:srgbClr val="000000"/>
                </a:solidFill>
                <a:latin typeface="Quicksand"/>
                <a:ea typeface="Quicksand"/>
                <a:cs typeface="Quicksand"/>
                <a:sym typeface="Quicksand"/>
              </a:rPr>
              <a:t>Follow the child’s lead</a:t>
            </a:r>
            <a:endParaRPr sz="1200"/>
          </a:p>
          <a:p>
            <a:pPr indent="-451534" lvl="1" marL="928468" marR="0" rtl="0" algn="l">
              <a:lnSpc>
                <a:spcPct val="143000"/>
              </a:lnSpc>
              <a:spcBef>
                <a:spcPts val="0"/>
              </a:spcBef>
              <a:spcAft>
                <a:spcPts val="0"/>
              </a:spcAft>
              <a:buClr>
                <a:srgbClr val="000000"/>
              </a:buClr>
              <a:buSzPts val="4100"/>
              <a:buFont typeface="Arial"/>
              <a:buChar char="•"/>
            </a:pPr>
            <a:r>
              <a:rPr b="0" i="0" lang="en-US" sz="4100" u="none" cap="none" strike="noStrike">
                <a:solidFill>
                  <a:srgbClr val="000000"/>
                </a:solidFill>
                <a:latin typeface="Quicksand"/>
                <a:ea typeface="Quicksand"/>
                <a:cs typeface="Quicksand"/>
                <a:sym typeface="Quicksand"/>
              </a:rPr>
              <a:t>Show interest/amazement/empathy</a:t>
            </a:r>
            <a:endParaRPr sz="1200"/>
          </a:p>
          <a:p>
            <a:pPr indent="-451534" lvl="1" marL="928468" marR="0" rtl="0" algn="l">
              <a:lnSpc>
                <a:spcPct val="143000"/>
              </a:lnSpc>
              <a:spcBef>
                <a:spcPts val="0"/>
              </a:spcBef>
              <a:spcAft>
                <a:spcPts val="0"/>
              </a:spcAft>
              <a:buClr>
                <a:srgbClr val="000000"/>
              </a:buClr>
              <a:buSzPts val="4100"/>
              <a:buFont typeface="Arial"/>
              <a:buChar char="•"/>
            </a:pPr>
            <a:r>
              <a:rPr b="0" i="0" lang="en-US" sz="4100" u="none" cap="none" strike="noStrike">
                <a:solidFill>
                  <a:srgbClr val="000000"/>
                </a:solidFill>
                <a:latin typeface="Quicksand"/>
                <a:ea typeface="Quicksand"/>
                <a:cs typeface="Quicksand"/>
                <a:sym typeface="Quicksand"/>
              </a:rPr>
              <a:t>Describe what they are doing: action, thoughts, emotions</a:t>
            </a:r>
            <a:endParaRPr sz="1200"/>
          </a:p>
        </p:txBody>
      </p:sp>
      <p:sp>
        <p:nvSpPr>
          <p:cNvPr id="244" name="Google Shape;244;p12"/>
          <p:cNvSpPr/>
          <p:nvPr/>
        </p:nvSpPr>
        <p:spPr>
          <a:xfrm>
            <a:off x="12477875" y="162568"/>
            <a:ext cx="2526331" cy="3208966"/>
          </a:xfrm>
          <a:custGeom>
            <a:rect b="b" l="l" r="r" t="t"/>
            <a:pathLst>
              <a:path extrusionOk="0" h="3208966" w="2526331">
                <a:moveTo>
                  <a:pt x="0" y="0"/>
                </a:moveTo>
                <a:lnTo>
                  <a:pt x="2526331" y="0"/>
                </a:lnTo>
                <a:lnTo>
                  <a:pt x="2526331" y="3208966"/>
                </a:lnTo>
                <a:lnTo>
                  <a:pt x="0" y="3208966"/>
                </a:lnTo>
                <a:lnTo>
                  <a:pt x="0" y="0"/>
                </a:lnTo>
                <a:close/>
              </a:path>
            </a:pathLst>
          </a:custGeom>
          <a:blipFill rotWithShape="1">
            <a:blip r:embed="rId6">
              <a:alphaModFix/>
            </a:blip>
            <a:stretch>
              <a:fillRect b="0" l="0" r="0" t="0"/>
            </a:stretch>
          </a:blipFill>
          <a:ln>
            <a:noFill/>
          </a:ln>
        </p:spPr>
      </p:sp>
      <p:sp>
        <p:nvSpPr>
          <p:cNvPr id="245" name="Google Shape;245;p12"/>
          <p:cNvSpPr/>
          <p:nvPr/>
        </p:nvSpPr>
        <p:spPr>
          <a:xfrm>
            <a:off x="595649" y="555984"/>
            <a:ext cx="2427961" cy="2248738"/>
          </a:xfrm>
          <a:custGeom>
            <a:rect b="b" l="l" r="r" t="t"/>
            <a:pathLst>
              <a:path extrusionOk="0" h="2248738" w="2427961">
                <a:moveTo>
                  <a:pt x="0" y="0"/>
                </a:moveTo>
                <a:lnTo>
                  <a:pt x="2427961" y="0"/>
                </a:lnTo>
                <a:lnTo>
                  <a:pt x="2427961" y="2248739"/>
                </a:lnTo>
                <a:lnTo>
                  <a:pt x="0" y="2248739"/>
                </a:lnTo>
                <a:lnTo>
                  <a:pt x="0" y="0"/>
                </a:lnTo>
                <a:close/>
              </a:path>
            </a:pathLst>
          </a:custGeom>
          <a:blipFill rotWithShape="1">
            <a:blip r:embed="rId7">
              <a:alphaModFix/>
            </a:blip>
            <a:stretch>
              <a:fillRect b="0" l="0" r="0" t="0"/>
            </a:stretch>
          </a:blipFill>
          <a:ln>
            <a:noFill/>
          </a:ln>
        </p:spPr>
      </p:sp>
      <p:sp>
        <p:nvSpPr>
          <p:cNvPr id="246" name="Google Shape;246;p12"/>
          <p:cNvSpPr txBox="1"/>
          <p:nvPr/>
        </p:nvSpPr>
        <p:spPr>
          <a:xfrm>
            <a:off x="-4223218" y="935889"/>
            <a:ext cx="17491800" cy="16623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lang="en-US" sz="10799"/>
              <a:t> DO</a:t>
            </a:r>
            <a:r>
              <a:rPr b="0" i="0" lang="en-US" sz="10799" u="none" cap="none" strike="noStrike">
                <a:solidFill>
                  <a:srgbClr val="000000"/>
                </a:solidFill>
                <a:latin typeface="Arial"/>
                <a:ea typeface="Arial"/>
                <a:cs typeface="Arial"/>
                <a:sym typeface="Arial"/>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256" name="Google Shape;256;p13"/>
          <p:cNvSpPr/>
          <p:nvPr/>
        </p:nvSpPr>
        <p:spPr>
          <a:xfrm>
            <a:off x="13975365" y="4744496"/>
            <a:ext cx="3951206" cy="2218675"/>
          </a:xfrm>
          <a:custGeom>
            <a:rect b="b" l="l" r="r" t="t"/>
            <a:pathLst>
              <a:path extrusionOk="0" h="2218675" w="3951206">
                <a:moveTo>
                  <a:pt x="0" y="0"/>
                </a:moveTo>
                <a:lnTo>
                  <a:pt x="3951206" y="0"/>
                </a:lnTo>
                <a:lnTo>
                  <a:pt x="3951206" y="2218674"/>
                </a:lnTo>
                <a:lnTo>
                  <a:pt x="0" y="2218674"/>
                </a:lnTo>
                <a:lnTo>
                  <a:pt x="0" y="0"/>
                </a:lnTo>
                <a:close/>
              </a:path>
            </a:pathLst>
          </a:custGeom>
          <a:blipFill rotWithShape="1">
            <a:blip r:embed="rId4">
              <a:alphaModFix/>
            </a:blip>
            <a:stretch>
              <a:fillRect b="0" l="0" r="0" t="0"/>
            </a:stretch>
          </a:blipFill>
          <a:ln>
            <a:noFill/>
          </a:ln>
        </p:spPr>
      </p:sp>
      <p:sp>
        <p:nvSpPr>
          <p:cNvPr id="257" name="Google Shape;257;p13"/>
          <p:cNvSpPr txBox="1"/>
          <p:nvPr/>
        </p:nvSpPr>
        <p:spPr>
          <a:xfrm>
            <a:off x="0" y="760400"/>
            <a:ext cx="18288000" cy="12927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399" u="none" cap="none" strike="noStrike">
                <a:solidFill>
                  <a:srgbClr val="000000"/>
                </a:solidFill>
                <a:latin typeface="Arial"/>
                <a:ea typeface="Arial"/>
                <a:cs typeface="Arial"/>
                <a:sym typeface="Arial"/>
              </a:rPr>
              <a:t> ACTION, THOUGHTS, EMOTION</a:t>
            </a:r>
            <a:endParaRPr sz="200"/>
          </a:p>
        </p:txBody>
      </p:sp>
      <p:sp>
        <p:nvSpPr>
          <p:cNvPr id="258" name="Google Shape;258;p13"/>
          <p:cNvSpPr txBox="1"/>
          <p:nvPr/>
        </p:nvSpPr>
        <p:spPr>
          <a:xfrm>
            <a:off x="289143" y="3212303"/>
            <a:ext cx="14605949" cy="5206859"/>
          </a:xfrm>
          <a:prstGeom prst="rect">
            <a:avLst/>
          </a:prstGeom>
          <a:noFill/>
          <a:ln>
            <a:noFill/>
          </a:ln>
        </p:spPr>
        <p:txBody>
          <a:bodyPr anchorCtr="0" anchor="t" bIns="0" lIns="0" spcFirstLastPara="1" rIns="0" wrap="square" tIns="0">
            <a:spAutoFit/>
          </a:bodyPr>
          <a:lstStyle/>
          <a:p>
            <a:pPr indent="-399465" lvl="1" marL="798931" marR="0" rtl="0" algn="l">
              <a:lnSpc>
                <a:spcPct val="143000"/>
              </a:lnSpc>
              <a:spcBef>
                <a:spcPts val="0"/>
              </a:spcBef>
              <a:spcAft>
                <a:spcPts val="0"/>
              </a:spcAft>
              <a:buClr>
                <a:srgbClr val="000000"/>
              </a:buClr>
              <a:buSzPts val="3700"/>
              <a:buFont typeface="Arial"/>
              <a:buChar char="•"/>
            </a:pPr>
            <a:r>
              <a:rPr b="1" i="0" lang="en-US" sz="3700" u="none" cap="none" strike="noStrike">
                <a:solidFill>
                  <a:srgbClr val="000000"/>
                </a:solidFill>
                <a:latin typeface="Quicksand"/>
                <a:ea typeface="Quicksand"/>
                <a:cs typeface="Quicksand"/>
                <a:sym typeface="Quicksand"/>
              </a:rPr>
              <a:t>ACTION:</a:t>
            </a:r>
            <a:r>
              <a:rPr b="0" i="0" lang="en-US" sz="3700" u="none" cap="none" strike="noStrike">
                <a:solidFill>
                  <a:srgbClr val="000000"/>
                </a:solidFill>
                <a:latin typeface="Quicksand"/>
                <a:ea typeface="Quicksand"/>
                <a:cs typeface="Quicksand"/>
                <a:sym typeface="Quicksand"/>
              </a:rPr>
              <a:t> “you got the red brick and you’re balancing it on top of the blue brick”  / “you’re pushing the car so fast on the road” / “you’re working on this so carefully”</a:t>
            </a:r>
            <a:endParaRPr/>
          </a:p>
          <a:p>
            <a:pPr indent="0" lvl="0" marL="0" marR="0" rtl="0" algn="l">
              <a:lnSpc>
                <a:spcPct val="61837"/>
              </a:lnSpc>
              <a:spcBef>
                <a:spcPts val="0"/>
              </a:spcBef>
              <a:spcAft>
                <a:spcPts val="0"/>
              </a:spcAft>
              <a:buNone/>
            </a:pPr>
            <a:r>
              <a:t/>
            </a:r>
            <a:endParaRPr b="0" i="0" sz="3700" u="none" cap="none" strike="noStrike">
              <a:solidFill>
                <a:srgbClr val="000000"/>
              </a:solidFill>
              <a:latin typeface="Quicksand"/>
              <a:ea typeface="Quicksand"/>
              <a:cs typeface="Quicksand"/>
              <a:sym typeface="Quicksand"/>
            </a:endParaRPr>
          </a:p>
          <a:p>
            <a:pPr indent="-399465" lvl="1" marL="798931" marR="0" rtl="0" algn="l">
              <a:lnSpc>
                <a:spcPct val="143000"/>
              </a:lnSpc>
              <a:spcBef>
                <a:spcPts val="0"/>
              </a:spcBef>
              <a:spcAft>
                <a:spcPts val="0"/>
              </a:spcAft>
              <a:buClr>
                <a:srgbClr val="000000"/>
              </a:buClr>
              <a:buSzPts val="3700"/>
              <a:buFont typeface="Arial"/>
              <a:buChar char="•"/>
            </a:pPr>
            <a:r>
              <a:rPr b="1" i="0" lang="en-US" sz="3700" u="none" cap="none" strike="noStrike">
                <a:solidFill>
                  <a:srgbClr val="000000"/>
                </a:solidFill>
                <a:latin typeface="Quicksand"/>
                <a:ea typeface="Quicksand"/>
                <a:cs typeface="Quicksand"/>
                <a:sym typeface="Quicksand"/>
              </a:rPr>
              <a:t>THOUGHT</a:t>
            </a:r>
            <a:r>
              <a:rPr b="0" i="0" lang="en-US" sz="3700" u="none" cap="none" strike="noStrike">
                <a:solidFill>
                  <a:srgbClr val="000000"/>
                </a:solidFill>
                <a:latin typeface="Quicksand"/>
                <a:ea typeface="Quicksand"/>
                <a:cs typeface="Quicksand"/>
                <a:sym typeface="Quicksand"/>
              </a:rPr>
              <a:t>: “you’re thinking really hard about how to fit that together” / “you’re working out what to do next”</a:t>
            </a:r>
            <a:endParaRPr/>
          </a:p>
          <a:p>
            <a:pPr indent="0" lvl="0" marL="0" marR="0" rtl="0" algn="l">
              <a:lnSpc>
                <a:spcPct val="61837"/>
              </a:lnSpc>
              <a:spcBef>
                <a:spcPts val="0"/>
              </a:spcBef>
              <a:spcAft>
                <a:spcPts val="0"/>
              </a:spcAft>
              <a:buNone/>
            </a:pPr>
            <a:r>
              <a:t/>
            </a:r>
            <a:endParaRPr b="0" i="0" sz="3700" u="none" cap="none" strike="noStrike">
              <a:solidFill>
                <a:srgbClr val="000000"/>
              </a:solidFill>
              <a:latin typeface="Quicksand"/>
              <a:ea typeface="Quicksand"/>
              <a:cs typeface="Quicksand"/>
              <a:sym typeface="Quicksand"/>
            </a:endParaRPr>
          </a:p>
          <a:p>
            <a:pPr indent="-399465" lvl="1" marL="798931" marR="0" rtl="0" algn="l">
              <a:lnSpc>
                <a:spcPct val="143000"/>
              </a:lnSpc>
              <a:spcBef>
                <a:spcPts val="0"/>
              </a:spcBef>
              <a:spcAft>
                <a:spcPts val="0"/>
              </a:spcAft>
              <a:buClr>
                <a:srgbClr val="000000"/>
              </a:buClr>
              <a:buSzPts val="3700"/>
              <a:buFont typeface="Arial"/>
              <a:buChar char="•"/>
            </a:pPr>
            <a:r>
              <a:rPr b="1" i="0" lang="en-US" sz="3700" u="none" cap="none" strike="noStrike">
                <a:solidFill>
                  <a:srgbClr val="000000"/>
                </a:solidFill>
                <a:latin typeface="Quicksand"/>
                <a:ea typeface="Quicksand"/>
                <a:cs typeface="Quicksand"/>
                <a:sym typeface="Quicksand"/>
              </a:rPr>
              <a:t>EMOTION</a:t>
            </a:r>
            <a:r>
              <a:rPr b="0" i="0" lang="en-US" sz="3700" u="none" cap="none" strike="noStrike">
                <a:solidFill>
                  <a:srgbClr val="000000"/>
                </a:solidFill>
                <a:latin typeface="Quicksand"/>
                <a:ea typeface="Quicksand"/>
                <a:cs typeface="Quicksand"/>
                <a:sym typeface="Quicksand"/>
              </a:rPr>
              <a:t>: “you look so proud of your tower” / “you’re staying so calm, even though its tricky”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268" name="Google Shape;268;p14"/>
          <p:cNvSpPr txBox="1"/>
          <p:nvPr/>
        </p:nvSpPr>
        <p:spPr>
          <a:xfrm>
            <a:off x="0" y="2210877"/>
            <a:ext cx="18288000" cy="8101500"/>
          </a:xfrm>
          <a:prstGeom prst="rect">
            <a:avLst/>
          </a:prstGeom>
          <a:noFill/>
          <a:ln>
            <a:noFill/>
          </a:ln>
        </p:spPr>
        <p:txBody>
          <a:bodyPr anchorCtr="0" anchor="t" bIns="0" lIns="0" spcFirstLastPara="1" rIns="0" wrap="square" tIns="0">
            <a:spAutoFit/>
          </a:bodyPr>
          <a:lstStyle/>
          <a:p>
            <a:pPr indent="-412750" lvl="1" marL="863599" marR="0" rtl="0" algn="l">
              <a:lnSpc>
                <a:spcPct val="143010"/>
              </a:lnSpc>
              <a:spcBef>
                <a:spcPts val="0"/>
              </a:spcBef>
              <a:spcAft>
                <a:spcPts val="0"/>
              </a:spcAft>
              <a:buClr>
                <a:srgbClr val="000000"/>
              </a:buClr>
              <a:buSzPts val="3699"/>
              <a:buFont typeface="Arial"/>
              <a:buChar char="•"/>
            </a:pPr>
            <a:r>
              <a:rPr b="1" i="0" lang="en-US" sz="3699" u="none" cap="none" strike="noStrike">
                <a:solidFill>
                  <a:srgbClr val="000000"/>
                </a:solidFill>
                <a:latin typeface="Quicksand"/>
                <a:ea typeface="Quicksand"/>
                <a:cs typeface="Quicksand"/>
                <a:sym typeface="Quicksand"/>
              </a:rPr>
              <a:t>T</a:t>
            </a:r>
            <a:r>
              <a:rPr b="1" i="0" lang="en-US" sz="3699" u="none" cap="none" strike="noStrike">
                <a:solidFill>
                  <a:srgbClr val="000000"/>
                </a:solidFill>
                <a:latin typeface="Quicksand"/>
                <a:ea typeface="Quicksand"/>
                <a:cs typeface="Quicksand"/>
                <a:sym typeface="Quicksand"/>
              </a:rPr>
              <a:t>ake charge / change activity </a:t>
            </a:r>
            <a:r>
              <a:rPr b="0" i="0" lang="en-US" sz="3699" u="none" cap="none" strike="noStrike">
                <a:solidFill>
                  <a:srgbClr val="000000"/>
                </a:solidFill>
                <a:latin typeface="Quicksand"/>
                <a:ea typeface="Quicksand"/>
                <a:cs typeface="Quicksand"/>
                <a:sym typeface="Quicksand"/>
              </a:rPr>
              <a:t>- allow them to explore, try new things and develop confidence</a:t>
            </a:r>
            <a:endParaRPr sz="1100"/>
          </a:p>
          <a:p>
            <a:pPr indent="0" lvl="0" marL="0" marR="0" rtl="0" algn="l">
              <a:lnSpc>
                <a:spcPct val="35758"/>
              </a:lnSpc>
              <a:spcBef>
                <a:spcPts val="0"/>
              </a:spcBef>
              <a:spcAft>
                <a:spcPts val="0"/>
              </a:spcAft>
              <a:buNone/>
            </a:pPr>
            <a:r>
              <a:t/>
            </a:r>
            <a:endParaRPr b="0" i="0" sz="3699" u="none" cap="none" strike="noStrike">
              <a:solidFill>
                <a:srgbClr val="000000"/>
              </a:solidFill>
              <a:latin typeface="Quicksand"/>
              <a:ea typeface="Quicksand"/>
              <a:cs typeface="Quicksand"/>
              <a:sym typeface="Quicksand"/>
            </a:endParaRPr>
          </a:p>
          <a:p>
            <a:pPr indent="-412750" lvl="1" marL="863599" marR="0" rtl="0" algn="l">
              <a:lnSpc>
                <a:spcPct val="143010"/>
              </a:lnSpc>
              <a:spcBef>
                <a:spcPts val="0"/>
              </a:spcBef>
              <a:spcAft>
                <a:spcPts val="0"/>
              </a:spcAft>
              <a:buClr>
                <a:srgbClr val="000000"/>
              </a:buClr>
              <a:buSzPts val="3699"/>
              <a:buFont typeface="Arial"/>
              <a:buChar char="•"/>
            </a:pPr>
            <a:r>
              <a:rPr b="0" i="0" lang="en-US" sz="3699" u="none" cap="none" strike="noStrike">
                <a:solidFill>
                  <a:srgbClr val="000000"/>
                </a:solidFill>
                <a:latin typeface="Quicksand"/>
                <a:ea typeface="Quicksand"/>
                <a:cs typeface="Quicksand"/>
                <a:sym typeface="Quicksand"/>
              </a:rPr>
              <a:t>Give commands - we want the ideas and problem-solving from them</a:t>
            </a:r>
            <a:endParaRPr sz="1100"/>
          </a:p>
          <a:p>
            <a:pPr indent="0" lvl="0" marL="0" marR="0" rtl="0" algn="l">
              <a:lnSpc>
                <a:spcPct val="35758"/>
              </a:lnSpc>
              <a:spcBef>
                <a:spcPts val="0"/>
              </a:spcBef>
              <a:spcAft>
                <a:spcPts val="0"/>
              </a:spcAft>
              <a:buNone/>
            </a:pPr>
            <a:r>
              <a:t/>
            </a:r>
            <a:endParaRPr b="0" i="0" sz="3699" u="none" cap="none" strike="noStrike">
              <a:solidFill>
                <a:srgbClr val="000000"/>
              </a:solidFill>
              <a:latin typeface="Quicksand"/>
              <a:ea typeface="Quicksand"/>
              <a:cs typeface="Quicksand"/>
              <a:sym typeface="Quicksand"/>
            </a:endParaRPr>
          </a:p>
          <a:p>
            <a:pPr indent="-412750" lvl="1" marL="863599" marR="0" rtl="0" algn="l">
              <a:lnSpc>
                <a:spcPct val="143010"/>
              </a:lnSpc>
              <a:spcBef>
                <a:spcPts val="0"/>
              </a:spcBef>
              <a:spcAft>
                <a:spcPts val="0"/>
              </a:spcAft>
              <a:buClr>
                <a:srgbClr val="000000"/>
              </a:buClr>
              <a:buSzPts val="3699"/>
              <a:buFont typeface="Arial"/>
              <a:buChar char="•"/>
            </a:pPr>
            <a:r>
              <a:rPr b="0" i="0" lang="en-US" sz="3699" u="none" cap="none" strike="noStrike">
                <a:solidFill>
                  <a:srgbClr val="000000"/>
                </a:solidFill>
                <a:latin typeface="Quicksand"/>
                <a:ea typeface="Quicksand"/>
                <a:cs typeface="Quicksand"/>
                <a:sym typeface="Quicksand"/>
              </a:rPr>
              <a:t>Ask questions - could interrupt the flow of the activity and thoughts, they end up following our lead</a:t>
            </a:r>
            <a:endParaRPr sz="1100"/>
          </a:p>
          <a:p>
            <a:pPr indent="0" lvl="0" marL="0" marR="0" rtl="0" algn="l">
              <a:lnSpc>
                <a:spcPct val="35758"/>
              </a:lnSpc>
              <a:spcBef>
                <a:spcPts val="0"/>
              </a:spcBef>
              <a:spcAft>
                <a:spcPts val="0"/>
              </a:spcAft>
              <a:buNone/>
            </a:pPr>
            <a:r>
              <a:t/>
            </a:r>
            <a:endParaRPr b="0" i="0" sz="3699" u="none" cap="none" strike="noStrike">
              <a:solidFill>
                <a:srgbClr val="000000"/>
              </a:solidFill>
              <a:latin typeface="Quicksand"/>
              <a:ea typeface="Quicksand"/>
              <a:cs typeface="Quicksand"/>
              <a:sym typeface="Quicksand"/>
            </a:endParaRPr>
          </a:p>
          <a:p>
            <a:pPr indent="-412750" lvl="1" marL="863599" marR="0" rtl="0" algn="l">
              <a:lnSpc>
                <a:spcPct val="143010"/>
              </a:lnSpc>
              <a:spcBef>
                <a:spcPts val="0"/>
              </a:spcBef>
              <a:spcAft>
                <a:spcPts val="0"/>
              </a:spcAft>
              <a:buClr>
                <a:srgbClr val="000000"/>
              </a:buClr>
              <a:buSzPts val="3699"/>
              <a:buFont typeface="Arial"/>
              <a:buChar char="•"/>
            </a:pPr>
            <a:r>
              <a:rPr b="0" i="0" lang="en-US" sz="3699" u="none" cap="none" strike="noStrike">
                <a:solidFill>
                  <a:srgbClr val="000000"/>
                </a:solidFill>
                <a:latin typeface="Quicksand"/>
                <a:ea typeface="Quicksand"/>
                <a:cs typeface="Quicksand"/>
                <a:sym typeface="Quicksand"/>
              </a:rPr>
              <a:t>Teaching - avoid steering them to what you want them to learn</a:t>
            </a:r>
            <a:endParaRPr sz="1100"/>
          </a:p>
          <a:p>
            <a:pPr indent="0" lvl="0" marL="0" marR="0" rtl="0" algn="l">
              <a:lnSpc>
                <a:spcPct val="35758"/>
              </a:lnSpc>
              <a:spcBef>
                <a:spcPts val="0"/>
              </a:spcBef>
              <a:spcAft>
                <a:spcPts val="0"/>
              </a:spcAft>
              <a:buNone/>
            </a:pPr>
            <a:r>
              <a:t/>
            </a:r>
            <a:endParaRPr b="0" i="0" sz="3699" u="none" cap="none" strike="noStrike">
              <a:solidFill>
                <a:srgbClr val="000000"/>
              </a:solidFill>
              <a:latin typeface="Quicksand"/>
              <a:ea typeface="Quicksand"/>
              <a:cs typeface="Quicksand"/>
              <a:sym typeface="Quicksand"/>
            </a:endParaRPr>
          </a:p>
          <a:p>
            <a:pPr indent="-412750" lvl="1" marL="863599" marR="0" rtl="0" algn="l">
              <a:lnSpc>
                <a:spcPct val="143010"/>
              </a:lnSpc>
              <a:spcBef>
                <a:spcPts val="0"/>
              </a:spcBef>
              <a:spcAft>
                <a:spcPts val="0"/>
              </a:spcAft>
              <a:buClr>
                <a:srgbClr val="000000"/>
              </a:buClr>
              <a:buSzPts val="3699"/>
              <a:buFont typeface="Arial"/>
              <a:buChar char="•"/>
            </a:pPr>
            <a:r>
              <a:rPr b="0" i="0" lang="en-US" sz="3699" u="none" cap="none" strike="noStrike">
                <a:solidFill>
                  <a:srgbClr val="000000"/>
                </a:solidFill>
                <a:latin typeface="Quicksand"/>
                <a:ea typeface="Quicksand"/>
                <a:cs typeface="Quicksand"/>
                <a:sym typeface="Quicksand"/>
              </a:rPr>
              <a:t>Criticising - might lower confidence and fun, no right or wrong when playing</a:t>
            </a:r>
            <a:endParaRPr sz="1100"/>
          </a:p>
          <a:p>
            <a:pPr indent="0" lvl="0" marL="0" marR="0" rtl="0" algn="l">
              <a:lnSpc>
                <a:spcPct val="35758"/>
              </a:lnSpc>
              <a:spcBef>
                <a:spcPts val="0"/>
              </a:spcBef>
              <a:spcAft>
                <a:spcPts val="0"/>
              </a:spcAft>
              <a:buNone/>
            </a:pPr>
            <a:r>
              <a:t/>
            </a:r>
            <a:endParaRPr b="0" i="0" sz="3699" u="none" cap="none" strike="noStrike">
              <a:solidFill>
                <a:srgbClr val="000000"/>
              </a:solidFill>
              <a:latin typeface="Quicksand"/>
              <a:ea typeface="Quicksand"/>
              <a:cs typeface="Quicksand"/>
              <a:sym typeface="Quicksand"/>
            </a:endParaRPr>
          </a:p>
          <a:p>
            <a:pPr indent="-412750" lvl="1" marL="863599" marR="0" rtl="0" algn="l">
              <a:lnSpc>
                <a:spcPct val="143010"/>
              </a:lnSpc>
              <a:spcBef>
                <a:spcPts val="0"/>
              </a:spcBef>
              <a:spcAft>
                <a:spcPts val="0"/>
              </a:spcAft>
              <a:buClr>
                <a:srgbClr val="000000"/>
              </a:buClr>
              <a:buSzPts val="3699"/>
              <a:buFont typeface="Arial"/>
              <a:buChar char="•"/>
            </a:pPr>
            <a:r>
              <a:rPr b="0" i="0" lang="en-US" sz="3699" u="none" cap="none" strike="noStrike">
                <a:solidFill>
                  <a:srgbClr val="000000"/>
                </a:solidFill>
                <a:latin typeface="Quicksand"/>
                <a:ea typeface="Quicksand"/>
                <a:cs typeface="Quicksand"/>
                <a:sym typeface="Quicksand"/>
              </a:rPr>
              <a:t>Compete - if they want to build/create with you, avoid “winning/the best” - do not put yourself down to make them feel better</a:t>
            </a:r>
            <a:endParaRPr sz="1100"/>
          </a:p>
        </p:txBody>
      </p:sp>
      <p:sp>
        <p:nvSpPr>
          <p:cNvPr id="269" name="Google Shape;269;p14"/>
          <p:cNvSpPr/>
          <p:nvPr/>
        </p:nvSpPr>
        <p:spPr>
          <a:xfrm>
            <a:off x="820427" y="247426"/>
            <a:ext cx="2121675" cy="1963443"/>
          </a:xfrm>
          <a:custGeom>
            <a:rect b="b" l="l" r="r" t="t"/>
            <a:pathLst>
              <a:path extrusionOk="0" h="2509192" w="2579544">
                <a:moveTo>
                  <a:pt x="0" y="0"/>
                </a:moveTo>
                <a:lnTo>
                  <a:pt x="2579544" y="0"/>
                </a:lnTo>
                <a:lnTo>
                  <a:pt x="2579544" y="2509193"/>
                </a:lnTo>
                <a:lnTo>
                  <a:pt x="0" y="2509193"/>
                </a:lnTo>
                <a:lnTo>
                  <a:pt x="0" y="0"/>
                </a:lnTo>
                <a:close/>
              </a:path>
            </a:pathLst>
          </a:custGeom>
          <a:blipFill rotWithShape="1">
            <a:blip r:embed="rId4">
              <a:alphaModFix/>
            </a:blip>
            <a:stretch>
              <a:fillRect b="0" l="0" r="0" t="0"/>
            </a:stretch>
          </a:blipFill>
          <a:ln>
            <a:noFill/>
          </a:ln>
        </p:spPr>
      </p:sp>
      <p:sp>
        <p:nvSpPr>
          <p:cNvPr id="270" name="Google Shape;270;p14"/>
          <p:cNvSpPr/>
          <p:nvPr/>
        </p:nvSpPr>
        <p:spPr>
          <a:xfrm>
            <a:off x="13910825" y="295526"/>
            <a:ext cx="3900730" cy="1867280"/>
          </a:xfrm>
          <a:custGeom>
            <a:rect b="b" l="l" r="r" t="t"/>
            <a:pathLst>
              <a:path extrusionOk="0" h="2401646" w="4149713">
                <a:moveTo>
                  <a:pt x="0" y="0"/>
                </a:moveTo>
                <a:lnTo>
                  <a:pt x="4149713" y="0"/>
                </a:lnTo>
                <a:lnTo>
                  <a:pt x="4149713" y="2401647"/>
                </a:lnTo>
                <a:lnTo>
                  <a:pt x="0" y="2401647"/>
                </a:lnTo>
                <a:lnTo>
                  <a:pt x="0" y="0"/>
                </a:lnTo>
                <a:close/>
              </a:path>
            </a:pathLst>
          </a:custGeom>
          <a:blipFill rotWithShape="1">
            <a:blip r:embed="rId5">
              <a:alphaModFix/>
            </a:blip>
            <a:stretch>
              <a:fillRect b="0" l="0" r="0" t="0"/>
            </a:stretch>
          </a:blipFill>
          <a:ln>
            <a:noFill/>
          </a:ln>
        </p:spPr>
      </p:sp>
      <p:sp>
        <p:nvSpPr>
          <p:cNvPr id="271" name="Google Shape;271;p14"/>
          <p:cNvSpPr txBox="1"/>
          <p:nvPr/>
        </p:nvSpPr>
        <p:spPr>
          <a:xfrm>
            <a:off x="3077625" y="247425"/>
            <a:ext cx="6372600" cy="1662300"/>
          </a:xfrm>
          <a:prstGeom prst="rect">
            <a:avLst/>
          </a:prstGeom>
          <a:noFill/>
          <a:ln>
            <a:noFill/>
          </a:ln>
        </p:spPr>
        <p:txBody>
          <a:bodyPr anchorCtr="0" anchor="t" bIns="0" lIns="0" spcFirstLastPara="1" rIns="0" wrap="square" tIns="0">
            <a:spAutoFit/>
          </a:bodyPr>
          <a:lstStyle/>
          <a:p>
            <a:pPr indent="0" lvl="0" marL="0" marR="0" rtl="0" algn="l">
              <a:lnSpc>
                <a:spcPct val="140003"/>
              </a:lnSpc>
              <a:spcBef>
                <a:spcPts val="0"/>
              </a:spcBef>
              <a:spcAft>
                <a:spcPts val="0"/>
              </a:spcAft>
              <a:buNone/>
            </a:pPr>
            <a:r>
              <a:rPr lang="en-US" sz="10799"/>
              <a:t>DON’T…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277" name="Google Shape;277;p15"/>
          <p:cNvSpPr/>
          <p:nvPr/>
        </p:nvSpPr>
        <p:spPr>
          <a:xfrm>
            <a:off x="2657194" y="2146481"/>
            <a:ext cx="12395326" cy="7111819"/>
          </a:xfrm>
          <a:custGeom>
            <a:rect b="b" l="l" r="r" t="t"/>
            <a:pathLst>
              <a:path extrusionOk="0" h="7111819" w="12395326">
                <a:moveTo>
                  <a:pt x="0" y="0"/>
                </a:moveTo>
                <a:lnTo>
                  <a:pt x="12395326" y="0"/>
                </a:lnTo>
                <a:lnTo>
                  <a:pt x="12395326" y="7111819"/>
                </a:lnTo>
                <a:lnTo>
                  <a:pt x="0" y="7111819"/>
                </a:lnTo>
                <a:lnTo>
                  <a:pt x="0" y="0"/>
                </a:lnTo>
                <a:close/>
              </a:path>
            </a:pathLst>
          </a:custGeom>
          <a:blipFill rotWithShape="1">
            <a:blip r:embed="rId4">
              <a:alphaModFix/>
            </a:blip>
            <a:stretch>
              <a:fillRect b="0" l="0" r="0" t="0"/>
            </a:stretch>
          </a:blipFill>
          <a:ln>
            <a:noFill/>
          </a:ln>
        </p:spPr>
      </p:sp>
      <p:sp>
        <p:nvSpPr>
          <p:cNvPr id="278" name="Google Shape;278;p15"/>
          <p:cNvSpPr txBox="1"/>
          <p:nvPr/>
        </p:nvSpPr>
        <p:spPr>
          <a:xfrm>
            <a:off x="1842947" y="593946"/>
            <a:ext cx="14602200" cy="138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9000"/>
              <a:t>M</a:t>
            </a:r>
            <a:r>
              <a:rPr b="0" i="0" lang="en-US" sz="9000" u="none" cap="none" strike="noStrike">
                <a:solidFill>
                  <a:srgbClr val="000000"/>
                </a:solidFill>
                <a:latin typeface="Arial"/>
                <a:ea typeface="Arial"/>
                <a:cs typeface="Arial"/>
                <a:sym typeface="Arial"/>
              </a:rPr>
              <a:t>ight not realise at first....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6"/>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288" name="Google Shape;288;p16"/>
          <p:cNvSpPr txBox="1"/>
          <p:nvPr/>
        </p:nvSpPr>
        <p:spPr>
          <a:xfrm>
            <a:off x="1344686" y="467853"/>
            <a:ext cx="5589600" cy="1392000"/>
          </a:xfrm>
          <a:prstGeom prst="rect">
            <a:avLst/>
          </a:prstGeom>
          <a:noFill/>
          <a:ln>
            <a:noFill/>
          </a:ln>
        </p:spPr>
        <p:txBody>
          <a:bodyPr anchorCtr="0" anchor="t" bIns="0" lIns="0" spcFirstLastPara="1" rIns="0" wrap="square" tIns="0">
            <a:spAutoFit/>
          </a:bodyPr>
          <a:lstStyle/>
          <a:p>
            <a:pPr indent="0" lvl="0" marL="0" marR="0" rtl="0" algn="ctr">
              <a:lnSpc>
                <a:spcPct val="104003"/>
              </a:lnSpc>
              <a:spcBef>
                <a:spcPts val="0"/>
              </a:spcBef>
              <a:spcAft>
                <a:spcPts val="0"/>
              </a:spcAft>
              <a:buNone/>
            </a:pPr>
            <a:r>
              <a:rPr lang="en-US" sz="9043">
                <a:solidFill>
                  <a:srgbClr val="2B2B2B"/>
                </a:solidFill>
              </a:rPr>
              <a:t>W</a:t>
            </a:r>
            <a:r>
              <a:rPr b="0" i="0" lang="en-US" sz="9043" u="none" cap="none" strike="noStrike">
                <a:solidFill>
                  <a:srgbClr val="2B2B2B"/>
                </a:solidFill>
                <a:latin typeface="Arial"/>
                <a:ea typeface="Arial"/>
                <a:cs typeface="Arial"/>
                <a:sym typeface="Arial"/>
              </a:rPr>
              <a:t>hat if...</a:t>
            </a:r>
            <a:endParaRPr/>
          </a:p>
        </p:txBody>
      </p:sp>
      <p:sp>
        <p:nvSpPr>
          <p:cNvPr id="289" name="Google Shape;289;p16"/>
          <p:cNvSpPr txBox="1"/>
          <p:nvPr/>
        </p:nvSpPr>
        <p:spPr>
          <a:xfrm>
            <a:off x="609600" y="2489599"/>
            <a:ext cx="16733700" cy="7535700"/>
          </a:xfrm>
          <a:prstGeom prst="rect">
            <a:avLst/>
          </a:prstGeom>
          <a:noFill/>
          <a:ln>
            <a:noFill/>
          </a:ln>
        </p:spPr>
        <p:txBody>
          <a:bodyPr anchorCtr="0" anchor="t" bIns="0" lIns="0" spcFirstLastPara="1" rIns="0" wrap="square" tIns="0">
            <a:spAutoFit/>
          </a:bodyPr>
          <a:lstStyle/>
          <a:p>
            <a:pPr indent="0" lvl="0" marL="0" marR="0" rtl="0" algn="l">
              <a:lnSpc>
                <a:spcPct val="135008"/>
              </a:lnSpc>
              <a:spcBef>
                <a:spcPts val="0"/>
              </a:spcBef>
              <a:spcAft>
                <a:spcPts val="0"/>
              </a:spcAft>
              <a:buNone/>
            </a:pPr>
            <a:r>
              <a:rPr b="1" i="0" lang="en-US" sz="3999" u="none" cap="none" strike="noStrike">
                <a:solidFill>
                  <a:srgbClr val="000000"/>
                </a:solidFill>
                <a:latin typeface="Quicksand SemiBold"/>
                <a:ea typeface="Quicksand SemiBold"/>
                <a:cs typeface="Quicksand SemiBold"/>
                <a:sym typeface="Quicksand SemiBold"/>
              </a:rPr>
              <a:t>My child doesn’t want special time to end...</a:t>
            </a:r>
            <a:endParaRPr/>
          </a:p>
          <a:p>
            <a:pPr indent="-399415" lvl="1" marL="798831" marR="0" rtl="0" algn="l">
              <a:lnSpc>
                <a:spcPct val="135000"/>
              </a:lnSpc>
              <a:spcBef>
                <a:spcPts val="0"/>
              </a:spcBef>
              <a:spcAft>
                <a:spcPts val="0"/>
              </a:spcAft>
              <a:buClr>
                <a:srgbClr val="000000"/>
              </a:buClr>
              <a:buSzPts val="3700"/>
              <a:buFont typeface="Arial"/>
              <a:buChar char="•"/>
            </a:pPr>
            <a:r>
              <a:rPr b="0" i="0" lang="en-US" sz="3700" u="none" cap="none" strike="noStrike">
                <a:solidFill>
                  <a:srgbClr val="000000"/>
                </a:solidFill>
                <a:latin typeface="Quicksand"/>
                <a:ea typeface="Quicksand"/>
                <a:cs typeface="Quicksand"/>
                <a:sym typeface="Quicksand"/>
              </a:rPr>
              <a:t>Play for 10 minutes and give warnings before time ends</a:t>
            </a:r>
            <a:endParaRPr/>
          </a:p>
          <a:p>
            <a:pPr indent="-399415" lvl="1" marL="798831" marR="0" rtl="0" algn="l">
              <a:lnSpc>
                <a:spcPct val="135000"/>
              </a:lnSpc>
              <a:spcBef>
                <a:spcPts val="0"/>
              </a:spcBef>
              <a:spcAft>
                <a:spcPts val="0"/>
              </a:spcAft>
              <a:buClr>
                <a:srgbClr val="000000"/>
              </a:buClr>
              <a:buSzPts val="3700"/>
              <a:buFont typeface="Arial"/>
              <a:buChar char="•"/>
            </a:pPr>
            <a:r>
              <a:rPr b="0" i="0" lang="en-US" sz="3700" u="none" cap="none" strike="noStrike">
                <a:solidFill>
                  <a:srgbClr val="000000"/>
                </a:solidFill>
                <a:latin typeface="Quicksand"/>
                <a:ea typeface="Quicksand"/>
                <a:cs typeface="Quicksand"/>
                <a:sym typeface="Quicksand"/>
              </a:rPr>
              <a:t>Keep it for 10 mins each day - requires intense and sustained concentration - can be tricky to start with</a:t>
            </a:r>
            <a:endParaRPr/>
          </a:p>
          <a:p>
            <a:pPr indent="-399415" lvl="1" marL="798831" marR="0" rtl="0" algn="l">
              <a:lnSpc>
                <a:spcPct val="135000"/>
              </a:lnSpc>
              <a:spcBef>
                <a:spcPts val="0"/>
              </a:spcBef>
              <a:spcAft>
                <a:spcPts val="0"/>
              </a:spcAft>
              <a:buClr>
                <a:srgbClr val="000000"/>
              </a:buClr>
              <a:buSzPts val="3700"/>
              <a:buFont typeface="Arial"/>
              <a:buChar char="•"/>
            </a:pPr>
            <a:r>
              <a:rPr b="0" i="0" lang="en-US" sz="3700" u="none" cap="none" strike="noStrike">
                <a:solidFill>
                  <a:srgbClr val="000000"/>
                </a:solidFill>
                <a:latin typeface="Quicksand"/>
                <a:ea typeface="Quicksand"/>
                <a:cs typeface="Quicksand"/>
                <a:sym typeface="Quicksand"/>
              </a:rPr>
              <a:t>You can adapt special time to your child’s age</a:t>
            </a:r>
            <a:endParaRPr/>
          </a:p>
          <a:p>
            <a:pPr indent="0" lvl="0" marL="0" marR="0" rtl="0" algn="l">
              <a:lnSpc>
                <a:spcPct val="145918"/>
              </a:lnSpc>
              <a:spcBef>
                <a:spcPts val="0"/>
              </a:spcBef>
              <a:spcAft>
                <a:spcPts val="0"/>
              </a:spcAft>
              <a:buNone/>
            </a:pPr>
            <a:r>
              <a:t/>
            </a:r>
            <a:endParaRPr b="0" i="0" u="none" cap="none" strike="noStrike">
              <a:solidFill>
                <a:srgbClr val="000000"/>
              </a:solidFill>
              <a:latin typeface="Quicksand"/>
              <a:ea typeface="Quicksand"/>
              <a:cs typeface="Quicksand"/>
              <a:sym typeface="Quicksand"/>
            </a:endParaRPr>
          </a:p>
          <a:p>
            <a:pPr indent="0" lvl="0" marL="0" marR="0" rtl="0" algn="l">
              <a:lnSpc>
                <a:spcPct val="135008"/>
              </a:lnSpc>
              <a:spcBef>
                <a:spcPts val="0"/>
              </a:spcBef>
              <a:spcAft>
                <a:spcPts val="0"/>
              </a:spcAft>
              <a:buNone/>
            </a:pPr>
            <a:r>
              <a:rPr b="1" i="0" lang="en-US" sz="3999" u="none" cap="none" strike="noStrike">
                <a:solidFill>
                  <a:srgbClr val="000000"/>
                </a:solidFill>
                <a:latin typeface="Quicksand SemiBold"/>
                <a:ea typeface="Quicksand SemiBold"/>
                <a:cs typeface="Quicksand SemiBold"/>
                <a:sym typeface="Quicksand SemiBold"/>
              </a:rPr>
              <a:t>My child doesn’t want to do special time....</a:t>
            </a:r>
            <a:endParaRPr/>
          </a:p>
          <a:p>
            <a:pPr indent="-399415" lvl="1" marL="798831" marR="0" rtl="0" algn="l">
              <a:lnSpc>
                <a:spcPct val="135000"/>
              </a:lnSpc>
              <a:spcBef>
                <a:spcPts val="0"/>
              </a:spcBef>
              <a:spcAft>
                <a:spcPts val="0"/>
              </a:spcAft>
              <a:buClr>
                <a:srgbClr val="000000"/>
              </a:buClr>
              <a:buSzPts val="3700"/>
              <a:buFont typeface="Arial"/>
              <a:buChar char="•"/>
            </a:pPr>
            <a:r>
              <a:rPr b="0" i="0" lang="en-US" sz="3700" u="none" cap="none" strike="noStrike">
                <a:solidFill>
                  <a:srgbClr val="000000"/>
                </a:solidFill>
                <a:latin typeface="Quicksand"/>
                <a:ea typeface="Quicksand"/>
                <a:cs typeface="Quicksand"/>
                <a:sym typeface="Quicksand"/>
              </a:rPr>
              <a:t>Is there an activity your child enjoys doing with you already?</a:t>
            </a:r>
            <a:endParaRPr/>
          </a:p>
          <a:p>
            <a:pPr indent="0" lvl="0" marL="0" marR="0" rtl="0" algn="l">
              <a:lnSpc>
                <a:spcPct val="145918"/>
              </a:lnSpc>
              <a:spcBef>
                <a:spcPts val="0"/>
              </a:spcBef>
              <a:spcAft>
                <a:spcPts val="0"/>
              </a:spcAft>
              <a:buNone/>
            </a:pPr>
            <a:r>
              <a:t/>
            </a:r>
            <a:endParaRPr b="0" i="0" u="none" cap="none" strike="noStrike">
              <a:solidFill>
                <a:srgbClr val="000000"/>
              </a:solidFill>
              <a:latin typeface="Quicksand"/>
              <a:ea typeface="Quicksand"/>
              <a:cs typeface="Quicksand"/>
              <a:sym typeface="Quicksand"/>
            </a:endParaRPr>
          </a:p>
          <a:p>
            <a:pPr indent="0" lvl="0" marL="0" marR="0" rtl="0" algn="l">
              <a:lnSpc>
                <a:spcPct val="135008"/>
              </a:lnSpc>
              <a:spcBef>
                <a:spcPts val="0"/>
              </a:spcBef>
              <a:spcAft>
                <a:spcPts val="0"/>
              </a:spcAft>
              <a:buNone/>
            </a:pPr>
            <a:r>
              <a:rPr b="1" i="0" lang="en-US" sz="3999" u="none" cap="none" strike="noStrike">
                <a:solidFill>
                  <a:srgbClr val="000000"/>
                </a:solidFill>
                <a:latin typeface="Quicksand SemiBold"/>
                <a:ea typeface="Quicksand SemiBold"/>
                <a:cs typeface="Quicksand SemiBold"/>
                <a:sym typeface="Quicksand SemiBold"/>
              </a:rPr>
              <a:t>My child is misbehaving during special time....</a:t>
            </a:r>
            <a:endParaRPr/>
          </a:p>
          <a:p>
            <a:pPr indent="-399415" lvl="1" marL="798831" marR="0" rtl="0" algn="l">
              <a:lnSpc>
                <a:spcPct val="135000"/>
              </a:lnSpc>
              <a:spcBef>
                <a:spcPts val="0"/>
              </a:spcBef>
              <a:spcAft>
                <a:spcPts val="0"/>
              </a:spcAft>
              <a:buClr>
                <a:srgbClr val="000000"/>
              </a:buClr>
              <a:buSzPts val="3700"/>
              <a:buFont typeface="Arial"/>
              <a:buChar char="•"/>
            </a:pPr>
            <a:r>
              <a:rPr b="0" i="0" lang="en-US" sz="3700" u="none" cap="none" strike="noStrike">
                <a:solidFill>
                  <a:srgbClr val="000000"/>
                </a:solidFill>
                <a:latin typeface="Quicksand"/>
                <a:ea typeface="Quicksand"/>
                <a:cs typeface="Quicksand"/>
                <a:sym typeface="Quicksand"/>
              </a:rPr>
              <a:t>Praise the behaviour you want to see!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299" name="Google Shape;299;p17"/>
          <p:cNvSpPr/>
          <p:nvPr/>
        </p:nvSpPr>
        <p:spPr>
          <a:xfrm rot="4182716">
            <a:off x="-478230" y="-1499263"/>
            <a:ext cx="2943750" cy="3630186"/>
          </a:xfrm>
          <a:custGeom>
            <a:rect b="b" l="l" r="r" t="t"/>
            <a:pathLst>
              <a:path extrusionOk="0" h="3630186" w="2943750">
                <a:moveTo>
                  <a:pt x="0" y="0"/>
                </a:moveTo>
                <a:lnTo>
                  <a:pt x="2943751" y="0"/>
                </a:lnTo>
                <a:lnTo>
                  <a:pt x="2943751" y="3630185"/>
                </a:lnTo>
                <a:lnTo>
                  <a:pt x="0" y="3630185"/>
                </a:lnTo>
                <a:lnTo>
                  <a:pt x="0" y="0"/>
                </a:lnTo>
                <a:close/>
              </a:path>
            </a:pathLst>
          </a:custGeom>
          <a:blipFill rotWithShape="1">
            <a:blip r:embed="rId4">
              <a:alphaModFix/>
            </a:blip>
            <a:stretch>
              <a:fillRect b="0" l="0" r="0" t="0"/>
            </a:stretch>
          </a:blipFill>
          <a:ln>
            <a:noFill/>
          </a:ln>
        </p:spPr>
      </p:sp>
      <p:sp>
        <p:nvSpPr>
          <p:cNvPr id="300" name="Google Shape;300;p17"/>
          <p:cNvSpPr/>
          <p:nvPr/>
        </p:nvSpPr>
        <p:spPr>
          <a:xfrm>
            <a:off x="15890337" y="7999177"/>
            <a:ext cx="2781341" cy="2859323"/>
          </a:xfrm>
          <a:custGeom>
            <a:rect b="b" l="l" r="r" t="t"/>
            <a:pathLst>
              <a:path extrusionOk="0" h="2859323" w="2781341">
                <a:moveTo>
                  <a:pt x="0" y="0"/>
                </a:moveTo>
                <a:lnTo>
                  <a:pt x="2781342" y="0"/>
                </a:lnTo>
                <a:lnTo>
                  <a:pt x="2781342" y="2859323"/>
                </a:lnTo>
                <a:lnTo>
                  <a:pt x="0" y="2859323"/>
                </a:lnTo>
                <a:lnTo>
                  <a:pt x="0" y="0"/>
                </a:lnTo>
                <a:close/>
              </a:path>
            </a:pathLst>
          </a:custGeom>
          <a:blipFill rotWithShape="1">
            <a:blip r:embed="rId5">
              <a:alphaModFix/>
            </a:blip>
            <a:stretch>
              <a:fillRect b="0" l="0" r="0" t="0"/>
            </a:stretch>
          </a:blipFill>
          <a:ln>
            <a:noFill/>
          </a:ln>
        </p:spPr>
      </p:sp>
      <p:sp>
        <p:nvSpPr>
          <p:cNvPr id="301" name="Google Shape;301;p17"/>
          <p:cNvSpPr txBox="1"/>
          <p:nvPr/>
        </p:nvSpPr>
        <p:spPr>
          <a:xfrm>
            <a:off x="462919" y="173201"/>
            <a:ext cx="17307297" cy="2410916"/>
          </a:xfrm>
          <a:prstGeom prst="rect">
            <a:avLst/>
          </a:prstGeom>
          <a:noFill/>
          <a:ln>
            <a:noFill/>
          </a:ln>
        </p:spPr>
        <p:txBody>
          <a:bodyPr anchorCtr="0" anchor="t" bIns="0" lIns="0" spcFirstLastPara="1" rIns="0" wrap="square" tIns="0">
            <a:spAutoFit/>
          </a:bodyPr>
          <a:lstStyle/>
          <a:p>
            <a:pPr indent="0" lvl="0" marL="0" marR="0" rtl="0" algn="ctr">
              <a:lnSpc>
                <a:spcPct val="106875"/>
              </a:lnSpc>
              <a:spcBef>
                <a:spcPts val="0"/>
              </a:spcBef>
              <a:spcAft>
                <a:spcPts val="0"/>
              </a:spcAft>
              <a:buNone/>
            </a:pPr>
            <a:r>
              <a:rPr b="0" i="0" lang="en-US" sz="8800" u="none" cap="none" strike="noStrike">
                <a:solidFill>
                  <a:srgbClr val="2B2B2B"/>
                </a:solidFill>
                <a:latin typeface="Arial"/>
                <a:ea typeface="Arial"/>
                <a:cs typeface="Arial"/>
                <a:sym typeface="Arial"/>
              </a:rPr>
              <a:t>Other ways to enhance the parent-child relationship</a:t>
            </a:r>
            <a:endParaRPr b="0" i="0" sz="8800" u="none" cap="none" strike="noStrike">
              <a:solidFill>
                <a:srgbClr val="2B2B2B"/>
              </a:solidFill>
              <a:latin typeface="Arial"/>
              <a:ea typeface="Arial"/>
              <a:cs typeface="Arial"/>
              <a:sym typeface="Arial"/>
            </a:endParaRPr>
          </a:p>
        </p:txBody>
      </p:sp>
      <p:sp>
        <p:nvSpPr>
          <p:cNvPr id="302" name="Google Shape;302;p17"/>
          <p:cNvSpPr txBox="1"/>
          <p:nvPr/>
        </p:nvSpPr>
        <p:spPr>
          <a:xfrm>
            <a:off x="490351" y="2897258"/>
            <a:ext cx="17020564" cy="7277441"/>
          </a:xfrm>
          <a:prstGeom prst="rect">
            <a:avLst/>
          </a:prstGeom>
          <a:noFill/>
          <a:ln>
            <a:noFill/>
          </a:ln>
        </p:spPr>
        <p:txBody>
          <a:bodyPr anchorCtr="0" anchor="t" bIns="0" lIns="0" spcFirstLastPara="1" rIns="0" wrap="square" tIns="0">
            <a:spAutoFit/>
          </a:bodyPr>
          <a:lstStyle/>
          <a:p>
            <a:pPr indent="-431800" lvl="1" marL="863599" marR="0" rtl="0" algn="l">
              <a:lnSpc>
                <a:spcPct val="150000"/>
              </a:lnSpc>
              <a:spcBef>
                <a:spcPts val="0"/>
              </a:spcBef>
              <a:spcAft>
                <a:spcPts val="0"/>
              </a:spcAft>
              <a:buClr>
                <a:srgbClr val="000000"/>
              </a:buClr>
              <a:buSzPts val="3999"/>
              <a:buFont typeface="Arial"/>
              <a:buChar char="•"/>
            </a:pPr>
            <a:r>
              <a:rPr b="1" i="0" lang="en-US" sz="3999" u="none" cap="none" strike="noStrike">
                <a:solidFill>
                  <a:srgbClr val="000000"/>
                </a:solidFill>
                <a:latin typeface="Quicksand SemiBold"/>
                <a:ea typeface="Quicksand SemiBold"/>
                <a:cs typeface="Quicksand SemiBold"/>
                <a:sym typeface="Quicksand SemiBold"/>
              </a:rPr>
              <a:t>See them as they really are, not what you want them to be</a:t>
            </a:r>
            <a:endParaRPr/>
          </a:p>
          <a:p>
            <a:pPr indent="-431800" lvl="1" marL="863599" marR="0" rtl="0" algn="l">
              <a:lnSpc>
                <a:spcPct val="150000"/>
              </a:lnSpc>
              <a:spcBef>
                <a:spcPts val="0"/>
              </a:spcBef>
              <a:spcAft>
                <a:spcPts val="0"/>
              </a:spcAft>
              <a:buClr>
                <a:srgbClr val="000000"/>
              </a:buClr>
              <a:buSzPts val="3999"/>
              <a:buFont typeface="Arial"/>
              <a:buChar char="•"/>
            </a:pPr>
            <a:r>
              <a:rPr b="1" i="0" lang="en-US" sz="3999" u="none" cap="none" strike="noStrike">
                <a:solidFill>
                  <a:srgbClr val="000000"/>
                </a:solidFill>
                <a:latin typeface="Quicksand SemiBold"/>
                <a:ea typeface="Quicksand SemiBold"/>
                <a:cs typeface="Quicksand SemiBold"/>
                <a:sym typeface="Quicksand SemiBold"/>
              </a:rPr>
              <a:t>Let them dream their own dreams</a:t>
            </a:r>
            <a:endParaRPr/>
          </a:p>
          <a:p>
            <a:pPr indent="-431800" lvl="1" marL="863599" marR="0" rtl="0" algn="l">
              <a:lnSpc>
                <a:spcPct val="150000"/>
              </a:lnSpc>
              <a:spcBef>
                <a:spcPts val="0"/>
              </a:spcBef>
              <a:spcAft>
                <a:spcPts val="0"/>
              </a:spcAft>
              <a:buClr>
                <a:srgbClr val="000000"/>
              </a:buClr>
              <a:buSzPts val="3999"/>
              <a:buFont typeface="Arial"/>
              <a:buChar char="•"/>
            </a:pPr>
            <a:r>
              <a:rPr b="1" i="0" lang="en-US" sz="3999" u="none" cap="none" strike="noStrike">
                <a:solidFill>
                  <a:srgbClr val="000000"/>
                </a:solidFill>
                <a:latin typeface="Quicksand SemiBold"/>
                <a:ea typeface="Quicksand SemiBold"/>
                <a:cs typeface="Quicksand SemiBold"/>
                <a:sym typeface="Quicksand SemiBold"/>
              </a:rPr>
              <a:t>Avoid saying ‘I told you so’</a:t>
            </a:r>
            <a:endParaRPr/>
          </a:p>
          <a:p>
            <a:pPr indent="-431800" lvl="1" marL="863599" marR="0" rtl="0" algn="l">
              <a:lnSpc>
                <a:spcPct val="150000"/>
              </a:lnSpc>
              <a:spcBef>
                <a:spcPts val="0"/>
              </a:spcBef>
              <a:spcAft>
                <a:spcPts val="0"/>
              </a:spcAft>
              <a:buClr>
                <a:srgbClr val="000000"/>
              </a:buClr>
              <a:buSzPts val="3999"/>
              <a:buFont typeface="Arial"/>
              <a:buChar char="•"/>
            </a:pPr>
            <a:r>
              <a:rPr b="1" i="0" lang="en-US" sz="3999" u="none" cap="none" strike="noStrike">
                <a:solidFill>
                  <a:srgbClr val="000000"/>
                </a:solidFill>
                <a:latin typeface="Quicksand SemiBold"/>
                <a:ea typeface="Quicksand SemiBold"/>
                <a:cs typeface="Quicksand SemiBold"/>
                <a:sym typeface="Quicksand SemiBold"/>
              </a:rPr>
              <a:t>Listen, acknowledge, and accept</a:t>
            </a:r>
            <a:endParaRPr/>
          </a:p>
          <a:p>
            <a:pPr indent="-431800" lvl="1" marL="863599" marR="0" rtl="0" algn="l">
              <a:lnSpc>
                <a:spcPct val="150000"/>
              </a:lnSpc>
              <a:spcBef>
                <a:spcPts val="0"/>
              </a:spcBef>
              <a:spcAft>
                <a:spcPts val="0"/>
              </a:spcAft>
              <a:buClr>
                <a:srgbClr val="000000"/>
              </a:buClr>
              <a:buSzPts val="3999"/>
              <a:buFont typeface="Arial"/>
              <a:buChar char="•"/>
            </a:pPr>
            <a:r>
              <a:rPr b="1" i="0" lang="en-US" sz="3999" u="none" cap="none" strike="noStrike">
                <a:solidFill>
                  <a:srgbClr val="000000"/>
                </a:solidFill>
                <a:latin typeface="Quicksand SemiBold"/>
                <a:ea typeface="Quicksand SemiBold"/>
                <a:cs typeface="Quicksand SemiBold"/>
                <a:sym typeface="Quicksand SemiBold"/>
              </a:rPr>
              <a:t>Welcome emotions - avoid statements like “big kids don’t cry”</a:t>
            </a:r>
            <a:endParaRPr/>
          </a:p>
          <a:p>
            <a:pPr indent="-431800" lvl="1" marL="863599" marR="0" rtl="0" algn="l">
              <a:lnSpc>
                <a:spcPct val="150000"/>
              </a:lnSpc>
              <a:spcBef>
                <a:spcPts val="0"/>
              </a:spcBef>
              <a:spcAft>
                <a:spcPts val="0"/>
              </a:spcAft>
              <a:buClr>
                <a:srgbClr val="000000"/>
              </a:buClr>
              <a:buSzPts val="3999"/>
              <a:buFont typeface="Arial"/>
              <a:buChar char="•"/>
            </a:pPr>
            <a:r>
              <a:rPr b="1" i="0" lang="en-US" sz="3999" u="none" cap="none" strike="noStrike">
                <a:solidFill>
                  <a:srgbClr val="000000"/>
                </a:solidFill>
                <a:latin typeface="Quicksand SemiBold"/>
                <a:ea typeface="Quicksand SemiBold"/>
                <a:cs typeface="Quicksand SemiBold"/>
                <a:sym typeface="Quicksand SemiBold"/>
              </a:rPr>
              <a:t>Slow down and live in the moment</a:t>
            </a:r>
            <a:endParaRPr/>
          </a:p>
          <a:p>
            <a:pPr indent="-431800" lvl="1" marL="863599" marR="0" rtl="0" algn="l">
              <a:lnSpc>
                <a:spcPct val="150000"/>
              </a:lnSpc>
              <a:spcBef>
                <a:spcPts val="0"/>
              </a:spcBef>
              <a:spcAft>
                <a:spcPts val="0"/>
              </a:spcAft>
              <a:buClr>
                <a:srgbClr val="000000"/>
              </a:buClr>
              <a:buSzPts val="3999"/>
              <a:buFont typeface="Arial"/>
              <a:buChar char="•"/>
            </a:pPr>
            <a:r>
              <a:rPr b="1" i="0" lang="en-US" sz="3999" u="none" cap="none" strike="noStrike">
                <a:solidFill>
                  <a:srgbClr val="000000"/>
                </a:solidFill>
                <a:latin typeface="Quicksand SemiBold"/>
                <a:ea typeface="Quicksand SemiBold"/>
                <a:cs typeface="Quicksand SemiBold"/>
                <a:sym typeface="Quicksand SemiBold"/>
              </a:rPr>
              <a:t>Bedtime snuggles, stories and chats</a:t>
            </a:r>
            <a:endParaRPr/>
          </a:p>
          <a:p>
            <a:pPr indent="-431800" lvl="1" marL="863599" marR="0" rtl="0" algn="l">
              <a:lnSpc>
                <a:spcPct val="150000"/>
              </a:lnSpc>
              <a:spcBef>
                <a:spcPts val="0"/>
              </a:spcBef>
              <a:spcAft>
                <a:spcPts val="0"/>
              </a:spcAft>
              <a:buClr>
                <a:srgbClr val="000000"/>
              </a:buClr>
              <a:buSzPts val="3999"/>
              <a:buFont typeface="Arial"/>
              <a:buChar char="•"/>
            </a:pPr>
            <a:r>
              <a:rPr b="1" i="0" lang="en-US" sz="3999" u="none" cap="none" strike="noStrike">
                <a:solidFill>
                  <a:srgbClr val="000000"/>
                </a:solidFill>
                <a:latin typeface="Quicksand SemiBold"/>
                <a:ea typeface="Quicksand SemiBold"/>
                <a:cs typeface="Quicksand SemiBold"/>
                <a:sym typeface="Quicksand SemiBold"/>
              </a:rPr>
              <a:t>Focus on the positives and not the negatives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312" name="Google Shape;312;p18"/>
          <p:cNvSpPr/>
          <p:nvPr/>
        </p:nvSpPr>
        <p:spPr>
          <a:xfrm>
            <a:off x="762000" y="323850"/>
            <a:ext cx="16506602" cy="9639300"/>
          </a:xfrm>
          <a:custGeom>
            <a:rect b="b" l="l" r="r" t="t"/>
            <a:pathLst>
              <a:path extrusionOk="0" h="10508407" w="17773204">
                <a:moveTo>
                  <a:pt x="0" y="0"/>
                </a:moveTo>
                <a:lnTo>
                  <a:pt x="17773204" y="0"/>
                </a:lnTo>
                <a:lnTo>
                  <a:pt x="17773204" y="10508407"/>
                </a:lnTo>
                <a:lnTo>
                  <a:pt x="0" y="10508407"/>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318" name="Google Shape;318;p19"/>
          <p:cNvSpPr/>
          <p:nvPr/>
        </p:nvSpPr>
        <p:spPr>
          <a:xfrm flipH="1">
            <a:off x="-1273228" y="8424639"/>
            <a:ext cx="3057281" cy="2751553"/>
          </a:xfrm>
          <a:custGeom>
            <a:rect b="b" l="l" r="r" t="t"/>
            <a:pathLst>
              <a:path extrusionOk="0" h="2751553" w="3057281">
                <a:moveTo>
                  <a:pt x="3057280" y="0"/>
                </a:moveTo>
                <a:lnTo>
                  <a:pt x="0" y="0"/>
                </a:lnTo>
                <a:lnTo>
                  <a:pt x="0" y="2751553"/>
                </a:lnTo>
                <a:lnTo>
                  <a:pt x="3057280" y="2751553"/>
                </a:lnTo>
                <a:lnTo>
                  <a:pt x="3057280" y="0"/>
                </a:lnTo>
                <a:close/>
              </a:path>
            </a:pathLst>
          </a:custGeom>
          <a:blipFill rotWithShape="1">
            <a:blip r:embed="rId4">
              <a:alphaModFix/>
            </a:blip>
            <a:stretch>
              <a:fillRect b="0" l="0" r="0" t="0"/>
            </a:stretch>
          </a:blipFill>
          <a:ln>
            <a:noFill/>
          </a:ln>
        </p:spPr>
      </p:sp>
      <p:sp>
        <p:nvSpPr>
          <p:cNvPr id="319" name="Google Shape;319;p19"/>
          <p:cNvSpPr/>
          <p:nvPr/>
        </p:nvSpPr>
        <p:spPr>
          <a:xfrm>
            <a:off x="16413011" y="7395331"/>
            <a:ext cx="4539051" cy="4810170"/>
          </a:xfrm>
          <a:custGeom>
            <a:rect b="b" l="l" r="r" t="t"/>
            <a:pathLst>
              <a:path extrusionOk="0" h="4810170" w="4539051">
                <a:moveTo>
                  <a:pt x="0" y="0"/>
                </a:moveTo>
                <a:lnTo>
                  <a:pt x="4539051" y="0"/>
                </a:lnTo>
                <a:lnTo>
                  <a:pt x="4539051" y="4810170"/>
                </a:lnTo>
                <a:lnTo>
                  <a:pt x="0" y="4810170"/>
                </a:lnTo>
                <a:lnTo>
                  <a:pt x="0" y="0"/>
                </a:lnTo>
                <a:close/>
              </a:path>
            </a:pathLst>
          </a:custGeom>
          <a:blipFill rotWithShape="1">
            <a:blip r:embed="rId5">
              <a:alphaModFix/>
            </a:blip>
            <a:stretch>
              <a:fillRect b="0" l="0" r="0" t="0"/>
            </a:stretch>
          </a:blipFill>
          <a:ln>
            <a:noFill/>
          </a:ln>
        </p:spPr>
      </p:sp>
      <p:sp>
        <p:nvSpPr>
          <p:cNvPr id="320" name="Google Shape;320;p19"/>
          <p:cNvSpPr/>
          <p:nvPr/>
        </p:nvSpPr>
        <p:spPr>
          <a:xfrm>
            <a:off x="17096905" y="1028700"/>
            <a:ext cx="2886146" cy="2524065"/>
          </a:xfrm>
          <a:custGeom>
            <a:rect b="b" l="l" r="r" t="t"/>
            <a:pathLst>
              <a:path extrusionOk="0" h="2524065" w="2886146">
                <a:moveTo>
                  <a:pt x="0" y="0"/>
                </a:moveTo>
                <a:lnTo>
                  <a:pt x="2886145" y="0"/>
                </a:lnTo>
                <a:lnTo>
                  <a:pt x="2886145" y="2524065"/>
                </a:lnTo>
                <a:lnTo>
                  <a:pt x="0" y="2524065"/>
                </a:lnTo>
                <a:lnTo>
                  <a:pt x="0" y="0"/>
                </a:lnTo>
                <a:close/>
              </a:path>
            </a:pathLst>
          </a:custGeom>
          <a:blipFill rotWithShape="1">
            <a:blip r:embed="rId6">
              <a:alphaModFix/>
            </a:blip>
            <a:stretch>
              <a:fillRect b="0" l="0" r="0" t="0"/>
            </a:stretch>
          </a:blipFill>
          <a:ln>
            <a:noFill/>
          </a:ln>
        </p:spPr>
      </p:sp>
      <p:sp>
        <p:nvSpPr>
          <p:cNvPr id="321" name="Google Shape;321;p19"/>
          <p:cNvSpPr/>
          <p:nvPr/>
        </p:nvSpPr>
        <p:spPr>
          <a:xfrm>
            <a:off x="-417113" y="-1667348"/>
            <a:ext cx="2477977" cy="3577131"/>
          </a:xfrm>
          <a:custGeom>
            <a:rect b="b" l="l" r="r" t="t"/>
            <a:pathLst>
              <a:path extrusionOk="0" h="3577131" w="2477977">
                <a:moveTo>
                  <a:pt x="0" y="0"/>
                </a:moveTo>
                <a:lnTo>
                  <a:pt x="2477976" y="0"/>
                </a:lnTo>
                <a:lnTo>
                  <a:pt x="2477976" y="3577131"/>
                </a:lnTo>
                <a:lnTo>
                  <a:pt x="0" y="3577131"/>
                </a:lnTo>
                <a:lnTo>
                  <a:pt x="0" y="0"/>
                </a:lnTo>
                <a:close/>
              </a:path>
            </a:pathLst>
          </a:custGeom>
          <a:blipFill rotWithShape="1">
            <a:blip r:embed="rId7">
              <a:alphaModFix/>
            </a:blip>
            <a:stretch>
              <a:fillRect b="0" l="0" r="0" t="0"/>
            </a:stretch>
          </a:blipFill>
          <a:ln>
            <a:noFill/>
          </a:ln>
        </p:spPr>
      </p:sp>
      <p:sp>
        <p:nvSpPr>
          <p:cNvPr id="322" name="Google Shape;322;p19"/>
          <p:cNvSpPr/>
          <p:nvPr/>
        </p:nvSpPr>
        <p:spPr>
          <a:xfrm rot="5400000">
            <a:off x="10684014" y="-1843014"/>
            <a:ext cx="2262958" cy="3726427"/>
          </a:xfrm>
          <a:custGeom>
            <a:rect b="b" l="l" r="r" t="t"/>
            <a:pathLst>
              <a:path extrusionOk="0" h="3726427" w="2262958">
                <a:moveTo>
                  <a:pt x="0" y="0"/>
                </a:moveTo>
                <a:lnTo>
                  <a:pt x="2262958" y="0"/>
                </a:lnTo>
                <a:lnTo>
                  <a:pt x="2262958" y="3726427"/>
                </a:lnTo>
                <a:lnTo>
                  <a:pt x="0" y="3726427"/>
                </a:lnTo>
                <a:lnTo>
                  <a:pt x="0" y="0"/>
                </a:lnTo>
                <a:close/>
              </a:path>
            </a:pathLst>
          </a:custGeom>
          <a:blipFill rotWithShape="1">
            <a:blip r:embed="rId8">
              <a:alphaModFix/>
            </a:blip>
            <a:stretch>
              <a:fillRect b="0" l="0" r="0" t="0"/>
            </a:stretch>
          </a:blipFill>
          <a:ln>
            <a:noFill/>
          </a:ln>
        </p:spPr>
      </p:sp>
      <p:sp>
        <p:nvSpPr>
          <p:cNvPr id="323" name="Google Shape;323;p19"/>
          <p:cNvSpPr/>
          <p:nvPr/>
        </p:nvSpPr>
        <p:spPr>
          <a:xfrm>
            <a:off x="-972660" y="2160503"/>
            <a:ext cx="2001360" cy="2251018"/>
          </a:xfrm>
          <a:custGeom>
            <a:rect b="b" l="l" r="r" t="t"/>
            <a:pathLst>
              <a:path extrusionOk="0" h="2251018" w="2001360">
                <a:moveTo>
                  <a:pt x="0" y="0"/>
                </a:moveTo>
                <a:lnTo>
                  <a:pt x="2001360" y="0"/>
                </a:lnTo>
                <a:lnTo>
                  <a:pt x="2001360" y="2251018"/>
                </a:lnTo>
                <a:lnTo>
                  <a:pt x="0" y="2251018"/>
                </a:lnTo>
                <a:lnTo>
                  <a:pt x="0" y="0"/>
                </a:lnTo>
                <a:close/>
              </a:path>
            </a:pathLst>
          </a:custGeom>
          <a:blipFill rotWithShape="1">
            <a:blip r:embed="rId9">
              <a:alphaModFix/>
            </a:blip>
            <a:stretch>
              <a:fillRect b="0" l="0" r="0" t="0"/>
            </a:stretch>
          </a:blipFill>
          <a:ln>
            <a:noFill/>
          </a:ln>
        </p:spPr>
      </p:sp>
      <p:sp>
        <p:nvSpPr>
          <p:cNvPr id="324" name="Google Shape;324;p19"/>
          <p:cNvSpPr txBox="1"/>
          <p:nvPr/>
        </p:nvSpPr>
        <p:spPr>
          <a:xfrm>
            <a:off x="2502367" y="847858"/>
            <a:ext cx="13283265" cy="1710012"/>
          </a:xfrm>
          <a:prstGeom prst="rect">
            <a:avLst/>
          </a:prstGeom>
          <a:noFill/>
          <a:ln>
            <a:noFill/>
          </a:ln>
        </p:spPr>
        <p:txBody>
          <a:bodyPr anchorCtr="0" anchor="t" bIns="0" lIns="0" spcFirstLastPara="1" rIns="0" wrap="square" tIns="0">
            <a:spAutoFit/>
          </a:bodyPr>
          <a:lstStyle/>
          <a:p>
            <a:pPr indent="0" lvl="0" marL="0" marR="0" rtl="0" algn="ctr">
              <a:lnSpc>
                <a:spcPct val="87004"/>
              </a:lnSpc>
              <a:spcBef>
                <a:spcPts val="0"/>
              </a:spcBef>
              <a:spcAft>
                <a:spcPts val="0"/>
              </a:spcAft>
              <a:buNone/>
            </a:pPr>
            <a:r>
              <a:rPr b="0" i="0" lang="en-US" sz="13982" u="none" cap="none" strike="noStrike">
                <a:solidFill>
                  <a:srgbClr val="2B2B2B"/>
                </a:solidFill>
                <a:latin typeface="Arial"/>
                <a:ea typeface="Arial"/>
                <a:cs typeface="Arial"/>
                <a:sym typeface="Arial"/>
              </a:rPr>
              <a:t>QUESTIONS?</a:t>
            </a:r>
            <a:endParaRPr/>
          </a:p>
        </p:txBody>
      </p:sp>
      <p:sp>
        <p:nvSpPr>
          <p:cNvPr id="325" name="Google Shape;325;p19"/>
          <p:cNvSpPr txBox="1"/>
          <p:nvPr/>
        </p:nvSpPr>
        <p:spPr>
          <a:xfrm>
            <a:off x="821875" y="2968455"/>
            <a:ext cx="16890327" cy="7053213"/>
          </a:xfrm>
          <a:prstGeom prst="rect">
            <a:avLst/>
          </a:prstGeom>
          <a:noFill/>
          <a:ln>
            <a:noFill/>
          </a:ln>
        </p:spPr>
        <p:txBody>
          <a:bodyPr anchorCtr="0" anchor="t" bIns="0" lIns="0" spcFirstLastPara="1" rIns="0" wrap="square" tIns="0">
            <a:spAutoFit/>
          </a:bodyPr>
          <a:lstStyle/>
          <a:p>
            <a:pPr indent="0" lvl="0" marL="0" marR="0" rtl="0" algn="l">
              <a:lnSpc>
                <a:spcPct val="135007"/>
              </a:lnSpc>
              <a:spcBef>
                <a:spcPts val="0"/>
              </a:spcBef>
              <a:spcAft>
                <a:spcPts val="0"/>
              </a:spcAft>
              <a:buNone/>
            </a:pPr>
            <a:r>
              <a:rPr b="1" i="0" lang="en-US" sz="4599" u="none" cap="none" strike="noStrike">
                <a:solidFill>
                  <a:srgbClr val="2B2B2B"/>
                </a:solidFill>
                <a:latin typeface="Quicksand SemiBold"/>
                <a:ea typeface="Quicksand SemiBold"/>
                <a:cs typeface="Quicksand SemiBold"/>
                <a:sym typeface="Quicksand SemiBold"/>
              </a:rPr>
              <a:t>Next workshop: </a:t>
            </a:r>
            <a:endParaRPr/>
          </a:p>
          <a:p>
            <a:pPr indent="0" lvl="0" marL="0" marR="0" rtl="0" algn="l">
              <a:lnSpc>
                <a:spcPct val="135007"/>
              </a:lnSpc>
              <a:spcBef>
                <a:spcPts val="0"/>
              </a:spcBef>
              <a:spcAft>
                <a:spcPts val="0"/>
              </a:spcAft>
              <a:buNone/>
            </a:pPr>
            <a:r>
              <a:t/>
            </a:r>
            <a:endParaRPr b="1" i="0" sz="4599" u="none" cap="none" strike="noStrike">
              <a:solidFill>
                <a:srgbClr val="2B2B2B"/>
              </a:solidFill>
              <a:latin typeface="Quicksand SemiBold"/>
              <a:ea typeface="Quicksand SemiBold"/>
              <a:cs typeface="Quicksand SemiBold"/>
              <a:sym typeface="Quicksand SemiBold"/>
            </a:endParaRPr>
          </a:p>
          <a:p>
            <a:pPr indent="0" lvl="0" marL="0" marR="0" rtl="0" algn="ctr">
              <a:lnSpc>
                <a:spcPct val="135007"/>
              </a:lnSpc>
              <a:spcBef>
                <a:spcPts val="0"/>
              </a:spcBef>
              <a:spcAft>
                <a:spcPts val="0"/>
              </a:spcAft>
              <a:buNone/>
            </a:pPr>
            <a:r>
              <a:rPr b="1" i="0" lang="en-US" sz="4599" u="sng" cap="none" strike="noStrike">
                <a:solidFill>
                  <a:srgbClr val="2B2B2B"/>
                </a:solidFill>
                <a:latin typeface="Quicksand"/>
                <a:ea typeface="Quicksand"/>
                <a:cs typeface="Quicksand"/>
                <a:sym typeface="Quicksand"/>
              </a:rPr>
              <a:t>Supporting my child with Exam Stress</a:t>
            </a:r>
            <a:endParaRPr/>
          </a:p>
          <a:p>
            <a:pPr indent="0" lvl="0" marL="0" marR="0" rtl="0" algn="ctr">
              <a:lnSpc>
                <a:spcPct val="135007"/>
              </a:lnSpc>
              <a:spcBef>
                <a:spcPts val="0"/>
              </a:spcBef>
              <a:spcAft>
                <a:spcPts val="0"/>
              </a:spcAft>
              <a:buNone/>
            </a:pPr>
            <a:r>
              <a:t/>
            </a:r>
            <a:endParaRPr b="1" i="0" sz="4599" u="sng" cap="none" strike="noStrike">
              <a:solidFill>
                <a:srgbClr val="2B2B2B"/>
              </a:solidFill>
              <a:latin typeface="Quicksand"/>
              <a:ea typeface="Quicksand"/>
              <a:cs typeface="Quicksand"/>
              <a:sym typeface="Quicksand"/>
            </a:endParaRPr>
          </a:p>
          <a:p>
            <a:pPr indent="0" lvl="0" marL="0" marR="0" rtl="0" algn="ctr">
              <a:lnSpc>
                <a:spcPct val="135007"/>
              </a:lnSpc>
              <a:spcBef>
                <a:spcPts val="0"/>
              </a:spcBef>
              <a:spcAft>
                <a:spcPts val="0"/>
              </a:spcAft>
              <a:buNone/>
            </a:pPr>
            <a:r>
              <a:rPr b="1" i="0" lang="en-US" sz="4599" u="sng" cap="none" strike="noStrike">
                <a:solidFill>
                  <a:srgbClr val="2B2B2B"/>
                </a:solidFill>
                <a:latin typeface="Quicksand"/>
                <a:ea typeface="Quicksand"/>
                <a:cs typeface="Quicksand"/>
                <a:sym typeface="Quicksand"/>
              </a:rPr>
              <a:t>Wednesday 2</a:t>
            </a:r>
            <a:r>
              <a:rPr b="1" baseline="30000" i="0" lang="en-US" sz="4599" u="sng" cap="none" strike="noStrike">
                <a:solidFill>
                  <a:srgbClr val="2B2B2B"/>
                </a:solidFill>
                <a:latin typeface="Quicksand"/>
                <a:ea typeface="Quicksand"/>
                <a:cs typeface="Quicksand"/>
                <a:sym typeface="Quicksand"/>
              </a:rPr>
              <a:t>nd</a:t>
            </a:r>
            <a:r>
              <a:rPr b="1" i="0" lang="en-US" sz="4599" u="sng" cap="none" strike="noStrike">
                <a:solidFill>
                  <a:srgbClr val="2B2B2B"/>
                </a:solidFill>
                <a:latin typeface="Quicksand"/>
                <a:ea typeface="Quicksand"/>
                <a:cs typeface="Quicksand"/>
                <a:sym typeface="Quicksand"/>
              </a:rPr>
              <a:t> April 2025 9:10-9:50am</a:t>
            </a:r>
            <a:endParaRPr b="1" i="0" sz="4599" u="sng" cap="none" strike="noStrike">
              <a:solidFill>
                <a:srgbClr val="2B2B2B"/>
              </a:solidFill>
              <a:latin typeface="Quicksand"/>
              <a:ea typeface="Quicksand"/>
              <a:cs typeface="Quicksand"/>
              <a:sym typeface="Quicksand"/>
            </a:endParaRPr>
          </a:p>
          <a:p>
            <a:pPr indent="0" lvl="0" marL="0" marR="0" rtl="0" algn="ctr">
              <a:lnSpc>
                <a:spcPct val="135007"/>
              </a:lnSpc>
              <a:spcBef>
                <a:spcPts val="0"/>
              </a:spcBef>
              <a:spcAft>
                <a:spcPts val="0"/>
              </a:spcAft>
              <a:buNone/>
            </a:pPr>
            <a:r>
              <a:t/>
            </a:r>
            <a:endParaRPr b="1" i="0" sz="4599" u="sng" cap="none" strike="noStrike">
              <a:solidFill>
                <a:srgbClr val="2B2B2B"/>
              </a:solidFill>
              <a:latin typeface="Quicksand"/>
              <a:ea typeface="Quicksand"/>
              <a:cs typeface="Quicksand"/>
              <a:sym typeface="Quicksand"/>
            </a:endParaRPr>
          </a:p>
          <a:p>
            <a:pPr indent="0" lvl="0" marL="0" marR="0" rtl="0" algn="ctr">
              <a:lnSpc>
                <a:spcPct val="135008"/>
              </a:lnSpc>
              <a:spcBef>
                <a:spcPts val="0"/>
              </a:spcBef>
              <a:spcAft>
                <a:spcPts val="0"/>
              </a:spcAft>
              <a:buNone/>
            </a:pPr>
            <a:r>
              <a:rPr b="0" i="0" lang="en-US" sz="4299" u="none" cap="none" strike="noStrike">
                <a:solidFill>
                  <a:srgbClr val="2B2B2B"/>
                </a:solidFill>
                <a:latin typeface="Quicksand"/>
                <a:ea typeface="Quicksand"/>
                <a:cs typeface="Quicksand"/>
                <a:sym typeface="Quicksand"/>
              </a:rPr>
              <a:t>For 1-1 support with behaviour problems / fears and worries, please see Ms Ince</a:t>
            </a:r>
            <a:endParaRPr b="0" i="0" sz="4299" u="none" cap="none" strike="noStrike">
              <a:solidFill>
                <a:srgbClr val="2B2B2B"/>
              </a:solidFill>
              <a:latin typeface="Quicksand"/>
              <a:ea typeface="Quicksand"/>
              <a:cs typeface="Quicksand"/>
              <a:sym typeface="Quicksand"/>
            </a:endParaRPr>
          </a:p>
          <a:p>
            <a:pPr indent="0" lvl="0" marL="0" marR="0" rtl="0" algn="ctr">
              <a:lnSpc>
                <a:spcPct val="144428"/>
              </a:lnSpc>
              <a:spcBef>
                <a:spcPts val="0"/>
              </a:spcBef>
              <a:spcAft>
                <a:spcPts val="0"/>
              </a:spcAft>
              <a:buNone/>
            </a:pPr>
            <a:r>
              <a:t/>
            </a:r>
            <a:endParaRPr b="0" i="0" sz="4299" u="none" cap="none" strike="noStrike">
              <a:solidFill>
                <a:srgbClr val="2B2B2B"/>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12" name="Google Shape;112;p2"/>
          <p:cNvSpPr/>
          <p:nvPr/>
        </p:nvSpPr>
        <p:spPr>
          <a:xfrm rot="1737559">
            <a:off x="2318674" y="8845184"/>
            <a:ext cx="3751278" cy="2612254"/>
          </a:xfrm>
          <a:custGeom>
            <a:rect b="b" l="l" r="r" t="t"/>
            <a:pathLst>
              <a:path extrusionOk="0" h="2612254" w="3751278">
                <a:moveTo>
                  <a:pt x="0" y="0"/>
                </a:moveTo>
                <a:lnTo>
                  <a:pt x="3751278" y="0"/>
                </a:lnTo>
                <a:lnTo>
                  <a:pt x="3751278" y="2612254"/>
                </a:lnTo>
                <a:lnTo>
                  <a:pt x="0" y="2612254"/>
                </a:lnTo>
                <a:lnTo>
                  <a:pt x="0" y="0"/>
                </a:lnTo>
                <a:close/>
              </a:path>
            </a:pathLst>
          </a:custGeom>
          <a:blipFill rotWithShape="1">
            <a:blip r:embed="rId4">
              <a:alphaModFix/>
            </a:blip>
            <a:stretch>
              <a:fillRect b="0" l="0" r="0" t="0"/>
            </a:stretch>
          </a:blipFill>
          <a:ln>
            <a:noFill/>
          </a:ln>
        </p:spPr>
      </p:sp>
      <p:sp>
        <p:nvSpPr>
          <p:cNvPr id="113" name="Google Shape;113;p2"/>
          <p:cNvSpPr/>
          <p:nvPr/>
        </p:nvSpPr>
        <p:spPr>
          <a:xfrm flipH="1">
            <a:off x="-1328922" y="8100335"/>
            <a:ext cx="3057281" cy="2751553"/>
          </a:xfrm>
          <a:custGeom>
            <a:rect b="b" l="l" r="r" t="t"/>
            <a:pathLst>
              <a:path extrusionOk="0" h="2751553" w="3057281">
                <a:moveTo>
                  <a:pt x="3057281" y="0"/>
                </a:moveTo>
                <a:lnTo>
                  <a:pt x="0" y="0"/>
                </a:lnTo>
                <a:lnTo>
                  <a:pt x="0" y="2751552"/>
                </a:lnTo>
                <a:lnTo>
                  <a:pt x="3057281" y="2751552"/>
                </a:lnTo>
                <a:lnTo>
                  <a:pt x="3057281" y="0"/>
                </a:lnTo>
                <a:close/>
              </a:path>
            </a:pathLst>
          </a:custGeom>
          <a:blipFill rotWithShape="1">
            <a:blip r:embed="rId5">
              <a:alphaModFix/>
            </a:blip>
            <a:stretch>
              <a:fillRect b="0" l="0" r="0" t="0"/>
            </a:stretch>
          </a:blipFill>
          <a:ln>
            <a:noFill/>
          </a:ln>
        </p:spPr>
      </p:sp>
      <p:sp>
        <p:nvSpPr>
          <p:cNvPr id="114" name="Google Shape;114;p2"/>
          <p:cNvSpPr/>
          <p:nvPr/>
        </p:nvSpPr>
        <p:spPr>
          <a:xfrm>
            <a:off x="17259300" y="698230"/>
            <a:ext cx="3198742" cy="2797445"/>
          </a:xfrm>
          <a:custGeom>
            <a:rect b="b" l="l" r="r" t="t"/>
            <a:pathLst>
              <a:path extrusionOk="0" h="2797445" w="3198742">
                <a:moveTo>
                  <a:pt x="0" y="0"/>
                </a:moveTo>
                <a:lnTo>
                  <a:pt x="3198742" y="0"/>
                </a:lnTo>
                <a:lnTo>
                  <a:pt x="3198742" y="2797445"/>
                </a:lnTo>
                <a:lnTo>
                  <a:pt x="0" y="2797445"/>
                </a:lnTo>
                <a:lnTo>
                  <a:pt x="0" y="0"/>
                </a:lnTo>
                <a:close/>
              </a:path>
            </a:pathLst>
          </a:custGeom>
          <a:blipFill rotWithShape="1">
            <a:blip r:embed="rId6">
              <a:alphaModFix/>
            </a:blip>
            <a:stretch>
              <a:fillRect b="0" l="0" r="0" t="0"/>
            </a:stretch>
          </a:blipFill>
          <a:ln>
            <a:noFill/>
          </a:ln>
        </p:spPr>
      </p:sp>
      <p:sp>
        <p:nvSpPr>
          <p:cNvPr id="115" name="Google Shape;115;p2"/>
          <p:cNvSpPr/>
          <p:nvPr/>
        </p:nvSpPr>
        <p:spPr>
          <a:xfrm rot="5400000">
            <a:off x="15561337" y="-1937162"/>
            <a:ext cx="2491650" cy="4103017"/>
          </a:xfrm>
          <a:custGeom>
            <a:rect b="b" l="l" r="r" t="t"/>
            <a:pathLst>
              <a:path extrusionOk="0" h="4103017" w="2491650">
                <a:moveTo>
                  <a:pt x="0" y="0"/>
                </a:moveTo>
                <a:lnTo>
                  <a:pt x="2491650" y="0"/>
                </a:lnTo>
                <a:lnTo>
                  <a:pt x="2491650" y="4103017"/>
                </a:lnTo>
                <a:lnTo>
                  <a:pt x="0" y="4103017"/>
                </a:lnTo>
                <a:lnTo>
                  <a:pt x="0" y="0"/>
                </a:lnTo>
                <a:close/>
              </a:path>
            </a:pathLst>
          </a:custGeom>
          <a:blipFill rotWithShape="1">
            <a:blip r:embed="rId7">
              <a:alphaModFix/>
            </a:blip>
            <a:stretch>
              <a:fillRect b="0" l="0" r="0" t="0"/>
            </a:stretch>
          </a:blipFill>
          <a:ln>
            <a:noFill/>
          </a:ln>
        </p:spPr>
      </p:sp>
      <p:sp>
        <p:nvSpPr>
          <p:cNvPr id="116" name="Google Shape;116;p2"/>
          <p:cNvSpPr/>
          <p:nvPr/>
        </p:nvSpPr>
        <p:spPr>
          <a:xfrm>
            <a:off x="1814208" y="2098991"/>
            <a:ext cx="14025069" cy="5867681"/>
          </a:xfrm>
          <a:custGeom>
            <a:rect b="b" l="l" r="r" t="t"/>
            <a:pathLst>
              <a:path extrusionOk="0" h="5867681" w="14025069">
                <a:moveTo>
                  <a:pt x="0" y="0"/>
                </a:moveTo>
                <a:lnTo>
                  <a:pt x="14025070" y="0"/>
                </a:lnTo>
                <a:lnTo>
                  <a:pt x="14025070" y="5867682"/>
                </a:lnTo>
                <a:lnTo>
                  <a:pt x="0" y="5867682"/>
                </a:lnTo>
                <a:lnTo>
                  <a:pt x="0" y="0"/>
                </a:lnTo>
                <a:close/>
              </a:path>
            </a:pathLst>
          </a:custGeom>
          <a:blipFill rotWithShape="1">
            <a:blip r:embed="rId8">
              <a:alphaModFix/>
            </a:blip>
            <a:stretch>
              <a:fillRect b="0" l="0" r="0" t="0"/>
            </a:stretch>
          </a:blipFill>
          <a:ln>
            <a:noFill/>
          </a:ln>
        </p:spPr>
      </p:sp>
      <p:sp>
        <p:nvSpPr>
          <p:cNvPr id="117" name="Google Shape;117;p2"/>
          <p:cNvSpPr txBox="1"/>
          <p:nvPr/>
        </p:nvSpPr>
        <p:spPr>
          <a:xfrm>
            <a:off x="5530035" y="867500"/>
            <a:ext cx="6593400" cy="1231500"/>
          </a:xfrm>
          <a:prstGeom prst="rect">
            <a:avLst/>
          </a:prstGeom>
          <a:noFill/>
          <a:ln>
            <a:noFill/>
          </a:ln>
        </p:spPr>
        <p:txBody>
          <a:bodyPr anchorCtr="0" anchor="t" bIns="0" lIns="0" spcFirstLastPara="1" rIns="0" wrap="square" tIns="0">
            <a:spAutoFit/>
          </a:bodyPr>
          <a:lstStyle/>
          <a:p>
            <a:pPr indent="0" lvl="0" marL="0" marR="0" rtl="0" algn="l">
              <a:lnSpc>
                <a:spcPct val="104000"/>
              </a:lnSpc>
              <a:spcBef>
                <a:spcPts val="0"/>
              </a:spcBef>
              <a:spcAft>
                <a:spcPts val="0"/>
              </a:spcAft>
              <a:buNone/>
            </a:pPr>
            <a:r>
              <a:rPr b="0" i="0" lang="en-US" sz="8000" u="none" cap="none" strike="noStrike">
                <a:solidFill>
                  <a:srgbClr val="2B2B2B"/>
                </a:solidFill>
                <a:latin typeface="Arial"/>
                <a:ea typeface="Arial"/>
                <a:cs typeface="Arial"/>
                <a:sym typeface="Arial"/>
              </a:rPr>
              <a:t>How are you?</a:t>
            </a:r>
            <a:endParaRPr/>
          </a:p>
        </p:txBody>
      </p:sp>
      <p:sp>
        <p:nvSpPr>
          <p:cNvPr id="118" name="Google Shape;118;p2"/>
          <p:cNvSpPr txBox="1"/>
          <p:nvPr/>
        </p:nvSpPr>
        <p:spPr>
          <a:xfrm>
            <a:off x="2401663" y="7899998"/>
            <a:ext cx="2342753" cy="56387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300" u="none" cap="none" strike="noStrike">
                <a:solidFill>
                  <a:srgbClr val="009BDF"/>
                </a:solidFill>
                <a:latin typeface="Arial"/>
                <a:ea typeface="Arial"/>
                <a:cs typeface="Arial"/>
                <a:sym typeface="Arial"/>
              </a:rPr>
              <a:t>Low energy</a:t>
            </a:r>
            <a:endParaRPr/>
          </a:p>
        </p:txBody>
      </p:sp>
      <p:sp>
        <p:nvSpPr>
          <p:cNvPr id="119" name="Google Shape;119;p2"/>
          <p:cNvSpPr txBox="1"/>
          <p:nvPr/>
        </p:nvSpPr>
        <p:spPr>
          <a:xfrm>
            <a:off x="5420692" y="7899998"/>
            <a:ext cx="3131897" cy="11449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300" u="none" cap="none" strike="noStrike">
                <a:solidFill>
                  <a:srgbClr val="6CB94A"/>
                </a:solidFill>
                <a:latin typeface="Arial"/>
                <a:ea typeface="Arial"/>
                <a:cs typeface="Arial"/>
                <a:sym typeface="Arial"/>
              </a:rPr>
              <a:t>Good level of energy</a:t>
            </a:r>
            <a:endParaRPr/>
          </a:p>
        </p:txBody>
      </p:sp>
      <p:sp>
        <p:nvSpPr>
          <p:cNvPr id="120" name="Google Shape;120;p2"/>
          <p:cNvSpPr txBox="1"/>
          <p:nvPr/>
        </p:nvSpPr>
        <p:spPr>
          <a:xfrm>
            <a:off x="9228863" y="7899998"/>
            <a:ext cx="2824218" cy="11449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300" u="none" cap="none" strike="noStrike">
                <a:solidFill>
                  <a:srgbClr val="DBAF10"/>
                </a:solidFill>
                <a:latin typeface="Arial"/>
                <a:ea typeface="Arial"/>
                <a:cs typeface="Arial"/>
                <a:sym typeface="Arial"/>
              </a:rPr>
              <a:t>A little too much</a:t>
            </a:r>
            <a:endParaRPr/>
          </a:p>
        </p:txBody>
      </p:sp>
      <p:sp>
        <p:nvSpPr>
          <p:cNvPr id="121" name="Google Shape;121;p2"/>
          <p:cNvSpPr txBox="1"/>
          <p:nvPr/>
        </p:nvSpPr>
        <p:spPr>
          <a:xfrm>
            <a:off x="12729356" y="7899998"/>
            <a:ext cx="3036433" cy="11449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300" u="none" cap="none" strike="noStrike">
                <a:solidFill>
                  <a:srgbClr val="EA4335"/>
                </a:solidFill>
                <a:latin typeface="Arial"/>
                <a:ea typeface="Arial"/>
                <a:cs typeface="Arial"/>
                <a:sym typeface="Arial"/>
              </a:rPr>
              <a:t>Too much energy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331" name="Google Shape;331;p20"/>
          <p:cNvSpPr/>
          <p:nvPr/>
        </p:nvSpPr>
        <p:spPr>
          <a:xfrm flipH="1">
            <a:off x="-1273228" y="8424639"/>
            <a:ext cx="3057281" cy="2751553"/>
          </a:xfrm>
          <a:custGeom>
            <a:rect b="b" l="l" r="r" t="t"/>
            <a:pathLst>
              <a:path extrusionOk="0" h="2751553" w="3057281">
                <a:moveTo>
                  <a:pt x="3057280" y="0"/>
                </a:moveTo>
                <a:lnTo>
                  <a:pt x="0" y="0"/>
                </a:lnTo>
                <a:lnTo>
                  <a:pt x="0" y="2751553"/>
                </a:lnTo>
                <a:lnTo>
                  <a:pt x="3057280" y="2751553"/>
                </a:lnTo>
                <a:lnTo>
                  <a:pt x="3057280" y="0"/>
                </a:lnTo>
                <a:close/>
              </a:path>
            </a:pathLst>
          </a:custGeom>
          <a:blipFill rotWithShape="1">
            <a:blip r:embed="rId4">
              <a:alphaModFix/>
            </a:blip>
            <a:stretch>
              <a:fillRect b="0" l="0" r="0" t="0"/>
            </a:stretch>
          </a:blipFill>
          <a:ln>
            <a:noFill/>
          </a:ln>
        </p:spPr>
      </p:sp>
      <p:sp>
        <p:nvSpPr>
          <p:cNvPr id="332" name="Google Shape;332;p20"/>
          <p:cNvSpPr/>
          <p:nvPr/>
        </p:nvSpPr>
        <p:spPr>
          <a:xfrm>
            <a:off x="17096905" y="1028700"/>
            <a:ext cx="2886146" cy="2524065"/>
          </a:xfrm>
          <a:custGeom>
            <a:rect b="b" l="l" r="r" t="t"/>
            <a:pathLst>
              <a:path extrusionOk="0" h="2524065" w="2886146">
                <a:moveTo>
                  <a:pt x="0" y="0"/>
                </a:moveTo>
                <a:lnTo>
                  <a:pt x="2886145" y="0"/>
                </a:lnTo>
                <a:lnTo>
                  <a:pt x="2886145" y="2524065"/>
                </a:lnTo>
                <a:lnTo>
                  <a:pt x="0" y="2524065"/>
                </a:lnTo>
                <a:lnTo>
                  <a:pt x="0" y="0"/>
                </a:lnTo>
                <a:close/>
              </a:path>
            </a:pathLst>
          </a:custGeom>
          <a:blipFill rotWithShape="1">
            <a:blip r:embed="rId5">
              <a:alphaModFix/>
            </a:blip>
            <a:stretch>
              <a:fillRect b="0" l="0" r="0" t="0"/>
            </a:stretch>
          </a:blipFill>
          <a:ln>
            <a:noFill/>
          </a:ln>
        </p:spPr>
      </p:sp>
      <p:sp>
        <p:nvSpPr>
          <p:cNvPr id="333" name="Google Shape;333;p20"/>
          <p:cNvSpPr/>
          <p:nvPr/>
        </p:nvSpPr>
        <p:spPr>
          <a:xfrm rot="5400000">
            <a:off x="10684014" y="-1843014"/>
            <a:ext cx="2262958" cy="3726427"/>
          </a:xfrm>
          <a:custGeom>
            <a:rect b="b" l="l" r="r" t="t"/>
            <a:pathLst>
              <a:path extrusionOk="0" h="3726427" w="2262958">
                <a:moveTo>
                  <a:pt x="0" y="0"/>
                </a:moveTo>
                <a:lnTo>
                  <a:pt x="2262958" y="0"/>
                </a:lnTo>
                <a:lnTo>
                  <a:pt x="2262958" y="3726427"/>
                </a:lnTo>
                <a:lnTo>
                  <a:pt x="0" y="3726427"/>
                </a:lnTo>
                <a:lnTo>
                  <a:pt x="0" y="0"/>
                </a:lnTo>
                <a:close/>
              </a:path>
            </a:pathLst>
          </a:custGeom>
          <a:blipFill rotWithShape="1">
            <a:blip r:embed="rId6">
              <a:alphaModFix/>
            </a:blip>
            <a:stretch>
              <a:fillRect b="0" l="0" r="0" t="0"/>
            </a:stretch>
          </a:blipFill>
          <a:ln>
            <a:noFill/>
          </a:ln>
        </p:spPr>
      </p:sp>
      <p:sp>
        <p:nvSpPr>
          <p:cNvPr id="334" name="Google Shape;334;p20"/>
          <p:cNvSpPr/>
          <p:nvPr/>
        </p:nvSpPr>
        <p:spPr>
          <a:xfrm>
            <a:off x="-972660" y="2160503"/>
            <a:ext cx="2001360" cy="2251018"/>
          </a:xfrm>
          <a:custGeom>
            <a:rect b="b" l="l" r="r" t="t"/>
            <a:pathLst>
              <a:path extrusionOk="0" h="2251018" w="2001360">
                <a:moveTo>
                  <a:pt x="0" y="0"/>
                </a:moveTo>
                <a:lnTo>
                  <a:pt x="2001360" y="0"/>
                </a:lnTo>
                <a:lnTo>
                  <a:pt x="2001360" y="2251018"/>
                </a:lnTo>
                <a:lnTo>
                  <a:pt x="0" y="2251018"/>
                </a:lnTo>
                <a:lnTo>
                  <a:pt x="0" y="0"/>
                </a:lnTo>
                <a:close/>
              </a:path>
            </a:pathLst>
          </a:custGeom>
          <a:blipFill rotWithShape="1">
            <a:blip r:embed="rId7">
              <a:alphaModFix/>
            </a:blip>
            <a:stretch>
              <a:fillRect b="0" l="0" r="0" t="0"/>
            </a:stretch>
          </a:blipFill>
          <a:ln>
            <a:noFill/>
          </a:ln>
        </p:spPr>
      </p:sp>
      <p:sp>
        <p:nvSpPr>
          <p:cNvPr id="335" name="Google Shape;335;p20"/>
          <p:cNvSpPr txBox="1"/>
          <p:nvPr/>
        </p:nvSpPr>
        <p:spPr>
          <a:xfrm>
            <a:off x="2502367" y="450529"/>
            <a:ext cx="13283265" cy="1709974"/>
          </a:xfrm>
          <a:prstGeom prst="rect">
            <a:avLst/>
          </a:prstGeom>
          <a:noFill/>
          <a:ln>
            <a:noFill/>
          </a:ln>
        </p:spPr>
        <p:txBody>
          <a:bodyPr anchorCtr="0" anchor="t" bIns="0" lIns="0" spcFirstLastPara="1" rIns="0" wrap="square" tIns="0">
            <a:spAutoFit/>
          </a:bodyPr>
          <a:lstStyle/>
          <a:p>
            <a:pPr indent="0" lvl="0" marL="0" marR="0" rtl="0" algn="ctr">
              <a:lnSpc>
                <a:spcPct val="87004"/>
              </a:lnSpc>
              <a:spcBef>
                <a:spcPts val="0"/>
              </a:spcBef>
              <a:spcAft>
                <a:spcPts val="0"/>
              </a:spcAft>
              <a:buNone/>
            </a:pPr>
            <a:r>
              <a:rPr b="0" i="0" lang="en-US" sz="13982" u="none" cap="none" strike="noStrike">
                <a:solidFill>
                  <a:srgbClr val="2B2B2B"/>
                </a:solidFill>
                <a:latin typeface="Arial"/>
                <a:ea typeface="Arial"/>
                <a:cs typeface="Arial"/>
                <a:sym typeface="Arial"/>
              </a:rPr>
              <a:t>Further support</a:t>
            </a:r>
            <a:endParaRPr/>
          </a:p>
        </p:txBody>
      </p:sp>
      <p:sp>
        <p:nvSpPr>
          <p:cNvPr id="336" name="Google Shape;336;p20"/>
          <p:cNvSpPr txBox="1"/>
          <p:nvPr/>
        </p:nvSpPr>
        <p:spPr>
          <a:xfrm>
            <a:off x="821875" y="2510226"/>
            <a:ext cx="16890327" cy="6882269"/>
          </a:xfrm>
          <a:prstGeom prst="rect">
            <a:avLst/>
          </a:prstGeom>
          <a:noFill/>
          <a:ln>
            <a:noFill/>
          </a:ln>
        </p:spPr>
        <p:txBody>
          <a:bodyPr anchorCtr="0" anchor="t" bIns="0" lIns="0" spcFirstLastPara="1" rIns="0" wrap="square" tIns="0">
            <a:spAutoFit/>
          </a:bodyPr>
          <a:lstStyle/>
          <a:p>
            <a:pPr indent="0" lvl="0" marL="0" marR="0" rtl="0" algn="l">
              <a:lnSpc>
                <a:spcPct val="135000"/>
              </a:lnSpc>
              <a:spcBef>
                <a:spcPts val="0"/>
              </a:spcBef>
              <a:spcAft>
                <a:spcPts val="0"/>
              </a:spcAft>
              <a:buNone/>
            </a:pPr>
            <a:r>
              <a:rPr b="1" i="0" lang="en-US" sz="3300" u="none" cap="none" strike="noStrike">
                <a:solidFill>
                  <a:srgbClr val="2B2B2B"/>
                </a:solidFill>
                <a:latin typeface="Quicksand SemiBold"/>
                <a:ea typeface="Quicksand SemiBold"/>
                <a:cs typeface="Quicksand SemiBold"/>
                <a:sym typeface="Quicksand SemiBold"/>
              </a:rPr>
              <a:t>WINS - we work 1-1 with parents who are having difficulties with managing mild-moderate behaviour problems / fears and worries</a:t>
            </a:r>
            <a:endParaRPr/>
          </a:p>
          <a:p>
            <a:pPr indent="0" lvl="0" marL="0" marR="0" rtl="0" algn="l">
              <a:lnSpc>
                <a:spcPct val="135000"/>
              </a:lnSpc>
              <a:spcBef>
                <a:spcPts val="0"/>
              </a:spcBef>
              <a:spcAft>
                <a:spcPts val="0"/>
              </a:spcAft>
              <a:buNone/>
            </a:pPr>
            <a:r>
              <a:t/>
            </a:r>
            <a:endParaRPr b="1" i="0" sz="3300" u="none" cap="none" strike="noStrike">
              <a:solidFill>
                <a:srgbClr val="2B2B2B"/>
              </a:solidFill>
              <a:latin typeface="Quicksand SemiBold"/>
              <a:ea typeface="Quicksand SemiBold"/>
              <a:cs typeface="Quicksand SemiBold"/>
              <a:sym typeface="Quicksand SemiBold"/>
            </a:endParaRPr>
          </a:p>
          <a:p>
            <a:pPr indent="0" lvl="0" marL="0" marR="0" rtl="0" algn="l">
              <a:lnSpc>
                <a:spcPct val="135000"/>
              </a:lnSpc>
              <a:spcBef>
                <a:spcPts val="0"/>
              </a:spcBef>
              <a:spcAft>
                <a:spcPts val="0"/>
              </a:spcAft>
              <a:buNone/>
            </a:pPr>
            <a:r>
              <a:rPr b="1" i="0" lang="en-US" sz="3300" u="none" cap="none" strike="noStrike">
                <a:solidFill>
                  <a:srgbClr val="2B2B2B"/>
                </a:solidFill>
                <a:latin typeface="Quicksand SemiBold"/>
                <a:ea typeface="Quicksand SemiBold"/>
                <a:cs typeface="Quicksand SemiBold"/>
                <a:sym typeface="Quicksand SemiBold"/>
              </a:rPr>
              <a:t>School - </a:t>
            </a:r>
            <a:r>
              <a:rPr b="0" i="0" lang="en-US" sz="3300" u="none" cap="none" strike="noStrike">
                <a:solidFill>
                  <a:srgbClr val="2B2B2B"/>
                </a:solidFill>
                <a:latin typeface="Quicksand"/>
                <a:ea typeface="Quicksand"/>
                <a:cs typeface="Quicksand"/>
                <a:sym typeface="Quicksand"/>
              </a:rPr>
              <a:t>good awareness of your child. They should be able to support your child’s learning and can connect you to services to help the family</a:t>
            </a:r>
            <a:endParaRPr/>
          </a:p>
          <a:p>
            <a:pPr indent="-356236" lvl="1" marL="712473" marR="0" rtl="0" algn="l">
              <a:lnSpc>
                <a:spcPct val="135000"/>
              </a:lnSpc>
              <a:spcBef>
                <a:spcPts val="0"/>
              </a:spcBef>
              <a:spcAft>
                <a:spcPts val="0"/>
              </a:spcAft>
              <a:buClr>
                <a:srgbClr val="2B2B2B"/>
              </a:buClr>
              <a:buSzPts val="3300"/>
              <a:buFont typeface="Arial"/>
              <a:buChar char="•"/>
            </a:pPr>
            <a:r>
              <a:rPr b="1" i="0" lang="en-US" sz="3300" u="none" cap="none" strike="noStrike">
                <a:solidFill>
                  <a:srgbClr val="2B2B2B"/>
                </a:solidFill>
                <a:latin typeface="Quicksand"/>
                <a:ea typeface="Quicksand"/>
                <a:cs typeface="Quicksand"/>
                <a:sym typeface="Quicksand"/>
              </a:rPr>
              <a:t>Ms Ince (Safeguarding Lead &amp; Inclusion Lead), child’s class teacher</a:t>
            </a:r>
            <a:endParaRPr/>
          </a:p>
          <a:p>
            <a:pPr indent="0" lvl="0" marL="0" marR="0" rtl="0" algn="l">
              <a:lnSpc>
                <a:spcPct val="135000"/>
              </a:lnSpc>
              <a:spcBef>
                <a:spcPts val="0"/>
              </a:spcBef>
              <a:spcAft>
                <a:spcPts val="0"/>
              </a:spcAft>
              <a:buNone/>
            </a:pPr>
            <a:r>
              <a:t/>
            </a:r>
            <a:endParaRPr b="1" i="0" sz="3300" u="none" cap="none" strike="noStrike">
              <a:solidFill>
                <a:srgbClr val="2B2B2B"/>
              </a:solidFill>
              <a:latin typeface="Quicksand"/>
              <a:ea typeface="Quicksand"/>
              <a:cs typeface="Quicksand"/>
              <a:sym typeface="Quicksand"/>
            </a:endParaRPr>
          </a:p>
          <a:p>
            <a:pPr indent="0" lvl="0" marL="0" marR="0" rtl="0" algn="l">
              <a:lnSpc>
                <a:spcPct val="135000"/>
              </a:lnSpc>
              <a:spcBef>
                <a:spcPts val="0"/>
              </a:spcBef>
              <a:spcAft>
                <a:spcPts val="0"/>
              </a:spcAft>
              <a:buNone/>
            </a:pPr>
            <a:r>
              <a:rPr b="1" i="0" lang="en-US" sz="3300" u="none" cap="none" strike="noStrike">
                <a:solidFill>
                  <a:srgbClr val="2B2B2B"/>
                </a:solidFill>
                <a:latin typeface="Quicksand"/>
                <a:ea typeface="Quicksand"/>
                <a:cs typeface="Quicksand"/>
                <a:sym typeface="Quicksand"/>
              </a:rPr>
              <a:t>GP </a:t>
            </a:r>
            <a:r>
              <a:rPr b="0" i="0" lang="en-US" sz="3300" u="none" cap="none" strike="noStrike">
                <a:solidFill>
                  <a:srgbClr val="2B2B2B"/>
                </a:solidFill>
                <a:latin typeface="Quicksand"/>
                <a:ea typeface="Quicksand"/>
                <a:cs typeface="Quicksand"/>
                <a:sym typeface="Quicksand"/>
              </a:rPr>
              <a:t>- well trained in physical &amp; mental wellbeing. They are able to suggest ideas and treatment and can refer to specialist services</a:t>
            </a:r>
            <a:endParaRPr/>
          </a:p>
          <a:p>
            <a:pPr indent="0" lvl="0" marL="0" marR="0" rtl="0" algn="l">
              <a:lnSpc>
                <a:spcPct val="135000"/>
              </a:lnSpc>
              <a:spcBef>
                <a:spcPts val="0"/>
              </a:spcBef>
              <a:spcAft>
                <a:spcPts val="0"/>
              </a:spcAft>
              <a:buNone/>
            </a:pPr>
            <a:r>
              <a:t/>
            </a:r>
            <a:endParaRPr b="0" i="0" sz="3300" u="none" cap="none" strike="noStrike">
              <a:solidFill>
                <a:srgbClr val="2B2B2B"/>
              </a:solidFill>
              <a:latin typeface="Quicksand"/>
              <a:ea typeface="Quicksand"/>
              <a:cs typeface="Quicksand"/>
              <a:sym typeface="Quicksand"/>
            </a:endParaRPr>
          </a:p>
          <a:p>
            <a:pPr indent="0" lvl="0" marL="0" marR="0" rtl="0" algn="l">
              <a:lnSpc>
                <a:spcPct val="135000"/>
              </a:lnSpc>
              <a:spcBef>
                <a:spcPts val="0"/>
              </a:spcBef>
              <a:spcAft>
                <a:spcPts val="0"/>
              </a:spcAft>
              <a:buNone/>
            </a:pPr>
            <a:r>
              <a:rPr b="1" i="0" lang="en-US" sz="3300" u="none" cap="none" strike="noStrike">
                <a:solidFill>
                  <a:srgbClr val="2B2B2B"/>
                </a:solidFill>
                <a:latin typeface="Quicksand"/>
                <a:ea typeface="Quicksand"/>
                <a:cs typeface="Quicksand"/>
                <a:sym typeface="Quicksand"/>
              </a:rPr>
              <a:t>Young Minds </a:t>
            </a:r>
            <a:r>
              <a:rPr b="0" i="0" lang="en-US" sz="3300" u="none" cap="none" strike="noStrike">
                <a:solidFill>
                  <a:srgbClr val="2B2B2B"/>
                </a:solidFill>
                <a:latin typeface="Quicksand"/>
                <a:ea typeface="Quicksand"/>
                <a:cs typeface="Quicksand"/>
                <a:sym typeface="Quicksand"/>
              </a:rPr>
              <a:t>- information supporting children struggling with their wellbeing and empowering families | </a:t>
            </a:r>
            <a:r>
              <a:rPr b="1" i="0" lang="en-US" sz="3300" u="sng" cap="none" strike="noStrike">
                <a:solidFill>
                  <a:srgbClr val="2B2B2B"/>
                </a:solidFill>
                <a:latin typeface="Quicksand"/>
                <a:ea typeface="Quicksand"/>
                <a:cs typeface="Quicksand"/>
                <a:sym typeface="Quicksand"/>
                <a:hlinkClick r:id="rId8">
                  <a:extLst>
                    <a:ext uri="{A12FA001-AC4F-418D-AE19-62706E023703}">
                      <ahyp:hlinkClr val="tx"/>
                    </a:ext>
                  </a:extLst>
                </a:hlinkClick>
              </a:rPr>
              <a:t>www.youngminds.org.uk</a:t>
            </a:r>
            <a:r>
              <a:rPr b="1" i="0" lang="en-US" sz="3300" u="none" cap="none" strike="noStrike">
                <a:solidFill>
                  <a:srgbClr val="2B2B2B"/>
                </a:solidFill>
                <a:latin typeface="Quicksand"/>
                <a:ea typeface="Quicksand"/>
                <a:cs typeface="Quicksand"/>
                <a:sym typeface="Quicksand"/>
              </a:rPr>
              <a:t>  </a:t>
            </a:r>
            <a:endParaRPr b="1" i="0" sz="3300" u="none" cap="none" strike="noStrike">
              <a:solidFill>
                <a:srgbClr val="2B2B2B"/>
              </a:solidFill>
              <a:latin typeface="Quicksand"/>
              <a:ea typeface="Quicksand"/>
              <a:cs typeface="Quicksand"/>
              <a:sym typeface="Quicksa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1"/>
          <p:cNvSpPr/>
          <p:nvPr/>
        </p:nvSpPr>
        <p:spPr>
          <a:xfrm>
            <a:off x="0" y="-1154"/>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342" name="Google Shape;342;p21"/>
          <p:cNvSpPr/>
          <p:nvPr/>
        </p:nvSpPr>
        <p:spPr>
          <a:xfrm>
            <a:off x="471731" y="2146097"/>
            <a:ext cx="2639258" cy="2532837"/>
          </a:xfrm>
          <a:custGeom>
            <a:rect b="b" l="l" r="r" t="t"/>
            <a:pathLst>
              <a:path extrusionOk="0" h="2532837" w="2639258">
                <a:moveTo>
                  <a:pt x="0" y="0"/>
                </a:moveTo>
                <a:lnTo>
                  <a:pt x="2639259" y="0"/>
                </a:lnTo>
                <a:lnTo>
                  <a:pt x="2639259" y="2532837"/>
                </a:lnTo>
                <a:lnTo>
                  <a:pt x="0" y="2532837"/>
                </a:lnTo>
                <a:lnTo>
                  <a:pt x="0" y="0"/>
                </a:lnTo>
                <a:close/>
              </a:path>
            </a:pathLst>
          </a:custGeom>
          <a:blipFill rotWithShape="1">
            <a:blip r:embed="rId4">
              <a:alphaModFix/>
            </a:blip>
            <a:stretch>
              <a:fillRect b="0" l="0" r="0" t="0"/>
            </a:stretch>
          </a:blipFill>
          <a:ln>
            <a:noFill/>
          </a:ln>
        </p:spPr>
      </p:sp>
      <p:sp>
        <p:nvSpPr>
          <p:cNvPr id="343" name="Google Shape;343;p21"/>
          <p:cNvSpPr/>
          <p:nvPr/>
        </p:nvSpPr>
        <p:spPr>
          <a:xfrm>
            <a:off x="19455" y="5767070"/>
            <a:ext cx="3543810" cy="1239001"/>
          </a:xfrm>
          <a:custGeom>
            <a:rect b="b" l="l" r="r" t="t"/>
            <a:pathLst>
              <a:path extrusionOk="0" h="1239001" w="3543810">
                <a:moveTo>
                  <a:pt x="0" y="0"/>
                </a:moveTo>
                <a:lnTo>
                  <a:pt x="3543810" y="0"/>
                </a:lnTo>
                <a:lnTo>
                  <a:pt x="3543810" y="1239001"/>
                </a:lnTo>
                <a:lnTo>
                  <a:pt x="0" y="1239001"/>
                </a:lnTo>
                <a:lnTo>
                  <a:pt x="0" y="0"/>
                </a:lnTo>
                <a:close/>
              </a:path>
            </a:pathLst>
          </a:custGeom>
          <a:blipFill rotWithShape="1">
            <a:blip r:embed="rId5">
              <a:alphaModFix/>
            </a:blip>
            <a:stretch>
              <a:fillRect b="0" l="0" r="0" t="0"/>
            </a:stretch>
          </a:blipFill>
          <a:ln>
            <a:noFill/>
          </a:ln>
        </p:spPr>
      </p:sp>
      <p:sp>
        <p:nvSpPr>
          <p:cNvPr id="344" name="Google Shape;344;p21"/>
          <p:cNvSpPr txBox="1"/>
          <p:nvPr/>
        </p:nvSpPr>
        <p:spPr>
          <a:xfrm>
            <a:off x="3563265" y="5079816"/>
            <a:ext cx="14500477" cy="2616101"/>
          </a:xfrm>
          <a:prstGeom prst="rect">
            <a:avLst/>
          </a:prstGeom>
          <a:noFill/>
          <a:ln>
            <a:noFill/>
          </a:ln>
        </p:spPr>
        <p:txBody>
          <a:bodyPr anchorCtr="0" anchor="t" bIns="0" lIns="0" spcFirstLastPara="1" rIns="0" wrap="square" tIns="0">
            <a:spAutoFit/>
          </a:bodyPr>
          <a:lstStyle/>
          <a:p>
            <a:pPr indent="0" lvl="0" marL="0" marR="0" rtl="0" algn="l">
              <a:lnSpc>
                <a:spcPct val="135000"/>
              </a:lnSpc>
              <a:spcBef>
                <a:spcPts val="0"/>
              </a:spcBef>
              <a:spcAft>
                <a:spcPts val="0"/>
              </a:spcAft>
              <a:buNone/>
            </a:pPr>
            <a:r>
              <a:rPr b="1" i="0" lang="en-US" sz="3800" u="none" cap="none" strike="noStrike">
                <a:solidFill>
                  <a:srgbClr val="2B2B2B"/>
                </a:solidFill>
                <a:latin typeface="Quicksand"/>
                <a:ea typeface="Quicksand"/>
                <a:cs typeface="Quicksand"/>
                <a:sym typeface="Quicksand"/>
              </a:rPr>
              <a:t>FAMILY LIVES </a:t>
            </a:r>
            <a:r>
              <a:rPr b="0" i="0" lang="en-US" sz="3800" u="none" cap="none" strike="noStrike">
                <a:solidFill>
                  <a:srgbClr val="2B2B2B"/>
                </a:solidFill>
                <a:latin typeface="Quicksand"/>
                <a:ea typeface="Quicksand"/>
                <a:cs typeface="Quicksand"/>
                <a:sym typeface="Quicksand"/>
              </a:rPr>
              <a:t>- parenting advice and support, advice articles on various topics for children of all ages (live chat, email, helpline).</a:t>
            </a:r>
            <a:endParaRPr/>
          </a:p>
          <a:p>
            <a:pPr indent="0" lvl="0" marL="0" marR="0" rtl="0" algn="l">
              <a:lnSpc>
                <a:spcPct val="135000"/>
              </a:lnSpc>
              <a:spcBef>
                <a:spcPts val="0"/>
              </a:spcBef>
              <a:spcAft>
                <a:spcPts val="0"/>
              </a:spcAft>
              <a:buNone/>
            </a:pPr>
            <a:r>
              <a:rPr b="1" i="0" lang="en-US" sz="3800" u="none" cap="none" strike="noStrike">
                <a:solidFill>
                  <a:srgbClr val="2B2B2B"/>
                </a:solidFill>
                <a:latin typeface="Quicksand SemiBold"/>
                <a:ea typeface="Quicksand SemiBold"/>
                <a:cs typeface="Quicksand SemiBold"/>
                <a:sym typeface="Quicksand SemiBold"/>
              </a:rPr>
              <a:t> </a:t>
            </a:r>
            <a:r>
              <a:rPr b="1" i="0" lang="en-US" sz="3800" u="sng" cap="none" strike="noStrike">
                <a:solidFill>
                  <a:srgbClr val="2B2B2B"/>
                </a:solidFill>
                <a:latin typeface="Quicksand SemiBold"/>
                <a:ea typeface="Quicksand SemiBold"/>
                <a:cs typeface="Quicksand SemiBold"/>
                <a:sym typeface="Quicksand SemiBold"/>
                <a:hlinkClick r:id="rId6">
                  <a:extLst>
                    <a:ext uri="{A12FA001-AC4F-418D-AE19-62706E023703}">
                      <ahyp:hlinkClr val="tx"/>
                    </a:ext>
                  </a:extLst>
                </a:hlinkClick>
              </a:rPr>
              <a:t>www.familylives.org.uk</a:t>
            </a:r>
            <a:r>
              <a:rPr b="1" i="0" lang="en-US" sz="3800" u="none" cap="none" strike="noStrike">
                <a:solidFill>
                  <a:srgbClr val="2B2B2B"/>
                </a:solidFill>
                <a:latin typeface="Quicksand SemiBold"/>
                <a:ea typeface="Quicksand SemiBold"/>
                <a:cs typeface="Quicksand SemiBold"/>
                <a:sym typeface="Quicksand SemiBold"/>
              </a:rPr>
              <a:t> | 0808 800 2222</a:t>
            </a:r>
            <a:endParaRPr/>
          </a:p>
        </p:txBody>
      </p:sp>
      <p:sp>
        <p:nvSpPr>
          <p:cNvPr id="345" name="Google Shape;345;p21"/>
          <p:cNvSpPr/>
          <p:nvPr/>
        </p:nvSpPr>
        <p:spPr>
          <a:xfrm>
            <a:off x="19455" y="8531165"/>
            <a:ext cx="3543810" cy="937206"/>
          </a:xfrm>
          <a:custGeom>
            <a:rect b="b" l="l" r="r" t="t"/>
            <a:pathLst>
              <a:path extrusionOk="0" h="937206" w="3543810">
                <a:moveTo>
                  <a:pt x="0" y="0"/>
                </a:moveTo>
                <a:lnTo>
                  <a:pt x="3543810" y="0"/>
                </a:lnTo>
                <a:lnTo>
                  <a:pt x="3543810" y="937206"/>
                </a:lnTo>
                <a:lnTo>
                  <a:pt x="0" y="937206"/>
                </a:lnTo>
                <a:lnTo>
                  <a:pt x="0" y="0"/>
                </a:lnTo>
                <a:close/>
              </a:path>
            </a:pathLst>
          </a:custGeom>
          <a:blipFill rotWithShape="1">
            <a:blip r:embed="rId7">
              <a:alphaModFix/>
            </a:blip>
            <a:stretch>
              <a:fillRect b="0" l="0" r="0" t="0"/>
            </a:stretch>
          </a:blipFill>
          <a:ln>
            <a:noFill/>
          </a:ln>
        </p:spPr>
      </p:sp>
      <p:sp>
        <p:nvSpPr>
          <p:cNvPr id="346" name="Google Shape;346;p21"/>
          <p:cNvSpPr txBox="1"/>
          <p:nvPr/>
        </p:nvSpPr>
        <p:spPr>
          <a:xfrm>
            <a:off x="3563265" y="2429541"/>
            <a:ext cx="14500477" cy="1962076"/>
          </a:xfrm>
          <a:prstGeom prst="rect">
            <a:avLst/>
          </a:prstGeom>
          <a:noFill/>
          <a:ln>
            <a:noFill/>
          </a:ln>
        </p:spPr>
        <p:txBody>
          <a:bodyPr anchorCtr="0" anchor="t" bIns="0" lIns="0" spcFirstLastPara="1" rIns="0" wrap="square" tIns="0">
            <a:spAutoFit/>
          </a:bodyPr>
          <a:lstStyle/>
          <a:p>
            <a:pPr indent="0" lvl="0" marL="0" marR="0" rtl="0" algn="l">
              <a:lnSpc>
                <a:spcPct val="135000"/>
              </a:lnSpc>
              <a:spcBef>
                <a:spcPts val="0"/>
              </a:spcBef>
              <a:spcAft>
                <a:spcPts val="0"/>
              </a:spcAft>
              <a:buNone/>
            </a:pPr>
            <a:r>
              <a:rPr b="1" i="0" lang="en-US" sz="3800" u="none" cap="none" strike="noStrike">
                <a:solidFill>
                  <a:srgbClr val="2B2B2B"/>
                </a:solidFill>
                <a:latin typeface="Quicksand SemiBold"/>
                <a:ea typeface="Quicksand SemiBold"/>
                <a:cs typeface="Quicksand SemiBold"/>
                <a:sym typeface="Quicksand SemiBold"/>
              </a:rPr>
              <a:t>PARENT TALK </a:t>
            </a:r>
            <a:r>
              <a:rPr b="0" i="0" lang="en-US" sz="3800" u="none" cap="none" strike="noStrike">
                <a:solidFill>
                  <a:srgbClr val="2B2B2B"/>
                </a:solidFill>
                <a:latin typeface="Quicksand"/>
                <a:ea typeface="Quicksand"/>
                <a:cs typeface="Quicksand"/>
                <a:sym typeface="Quicksand"/>
              </a:rPr>
              <a:t>- parenting advice: articles or talking to a parenting coach (WhatsApp, webchat)</a:t>
            </a:r>
            <a:endParaRPr/>
          </a:p>
          <a:p>
            <a:pPr indent="0" lvl="0" marL="0" marR="0" rtl="0" algn="l">
              <a:lnSpc>
                <a:spcPct val="135000"/>
              </a:lnSpc>
              <a:spcBef>
                <a:spcPts val="0"/>
              </a:spcBef>
              <a:spcAft>
                <a:spcPts val="0"/>
              </a:spcAft>
              <a:buNone/>
            </a:pPr>
            <a:r>
              <a:rPr b="1" i="0" lang="en-US" sz="3800" u="none" cap="none" strike="noStrike">
                <a:solidFill>
                  <a:srgbClr val="2B2B2B"/>
                </a:solidFill>
                <a:latin typeface="Quicksand SemiBold"/>
                <a:ea typeface="Quicksand SemiBold"/>
                <a:cs typeface="Quicksand SemiBold"/>
                <a:sym typeface="Quicksand SemiBold"/>
              </a:rPr>
              <a:t> </a:t>
            </a:r>
            <a:r>
              <a:rPr b="1" i="0" lang="en-US" sz="3800" u="sng" cap="none" strike="noStrike">
                <a:solidFill>
                  <a:srgbClr val="2B2B2B"/>
                </a:solidFill>
                <a:latin typeface="Quicksand SemiBold"/>
                <a:ea typeface="Quicksand SemiBold"/>
                <a:cs typeface="Quicksand SemiBold"/>
                <a:sym typeface="Quicksand SemiBold"/>
                <a:hlinkClick r:id="rId8">
                  <a:extLst>
                    <a:ext uri="{A12FA001-AC4F-418D-AE19-62706E023703}">
                      <ahyp:hlinkClr val="tx"/>
                    </a:ext>
                  </a:extLst>
                </a:hlinkClick>
              </a:rPr>
              <a:t>www.parents.actionforchildren.org.uk</a:t>
            </a:r>
            <a:r>
              <a:rPr b="1" i="0" lang="en-US" sz="3800" u="none" cap="none" strike="noStrike">
                <a:solidFill>
                  <a:srgbClr val="2B2B2B"/>
                </a:solidFill>
                <a:latin typeface="Quicksand SemiBold"/>
                <a:ea typeface="Quicksand SemiBold"/>
                <a:cs typeface="Quicksand SemiBold"/>
                <a:sym typeface="Quicksand SemiBold"/>
              </a:rPr>
              <a:t> </a:t>
            </a:r>
            <a:endParaRPr/>
          </a:p>
        </p:txBody>
      </p:sp>
      <p:sp>
        <p:nvSpPr>
          <p:cNvPr id="347" name="Google Shape;347;p21"/>
          <p:cNvSpPr txBox="1"/>
          <p:nvPr/>
        </p:nvSpPr>
        <p:spPr>
          <a:xfrm>
            <a:off x="2832375" y="419100"/>
            <a:ext cx="13283265" cy="1709974"/>
          </a:xfrm>
          <a:prstGeom prst="rect">
            <a:avLst/>
          </a:prstGeom>
          <a:noFill/>
          <a:ln>
            <a:noFill/>
          </a:ln>
        </p:spPr>
        <p:txBody>
          <a:bodyPr anchorCtr="0" anchor="t" bIns="0" lIns="0" spcFirstLastPara="1" rIns="0" wrap="square" tIns="0">
            <a:spAutoFit/>
          </a:bodyPr>
          <a:lstStyle/>
          <a:p>
            <a:pPr indent="0" lvl="0" marL="0" marR="0" rtl="0" algn="ctr">
              <a:lnSpc>
                <a:spcPct val="87004"/>
              </a:lnSpc>
              <a:spcBef>
                <a:spcPts val="0"/>
              </a:spcBef>
              <a:spcAft>
                <a:spcPts val="0"/>
              </a:spcAft>
              <a:buNone/>
            </a:pPr>
            <a:r>
              <a:rPr b="0" i="0" lang="en-US" sz="13982" u="none" cap="none" strike="noStrike">
                <a:solidFill>
                  <a:srgbClr val="2B2B2B"/>
                </a:solidFill>
                <a:latin typeface="Arial"/>
                <a:ea typeface="Arial"/>
                <a:cs typeface="Arial"/>
                <a:sym typeface="Arial"/>
              </a:rPr>
              <a:t>Further support</a:t>
            </a:r>
            <a:endParaRPr/>
          </a:p>
        </p:txBody>
      </p:sp>
      <p:sp>
        <p:nvSpPr>
          <p:cNvPr id="348" name="Google Shape;348;p21"/>
          <p:cNvSpPr txBox="1"/>
          <p:nvPr/>
        </p:nvSpPr>
        <p:spPr>
          <a:xfrm>
            <a:off x="3831412" y="8379125"/>
            <a:ext cx="14500477" cy="1308050"/>
          </a:xfrm>
          <a:prstGeom prst="rect">
            <a:avLst/>
          </a:prstGeom>
          <a:noFill/>
          <a:ln>
            <a:noFill/>
          </a:ln>
        </p:spPr>
        <p:txBody>
          <a:bodyPr anchorCtr="0" anchor="t" bIns="0" lIns="0" spcFirstLastPara="1" rIns="0" wrap="square" tIns="0">
            <a:spAutoFit/>
          </a:bodyPr>
          <a:lstStyle/>
          <a:p>
            <a:pPr indent="0" lvl="0" marL="0" marR="0" rtl="0" algn="l">
              <a:lnSpc>
                <a:spcPct val="135000"/>
              </a:lnSpc>
              <a:spcBef>
                <a:spcPts val="0"/>
              </a:spcBef>
              <a:spcAft>
                <a:spcPts val="0"/>
              </a:spcAft>
              <a:buNone/>
            </a:pPr>
            <a:r>
              <a:rPr b="1" i="0" lang="en-US" sz="3800" u="none" cap="none" strike="noStrike">
                <a:solidFill>
                  <a:srgbClr val="2B2B2B"/>
                </a:solidFill>
                <a:latin typeface="Quicksand"/>
                <a:ea typeface="Quicksand"/>
                <a:cs typeface="Quicksand"/>
                <a:sym typeface="Quicksand"/>
              </a:rPr>
              <a:t>ANNA  FREUD </a:t>
            </a:r>
            <a:r>
              <a:rPr b="0" i="0" lang="en-US" sz="3800" u="none" cap="none" strike="noStrike">
                <a:solidFill>
                  <a:srgbClr val="2B2B2B"/>
                </a:solidFill>
                <a:latin typeface="Quicksand"/>
                <a:ea typeface="Quicksand"/>
                <a:cs typeface="Quicksand"/>
                <a:sym typeface="Quicksand"/>
              </a:rPr>
              <a:t>- resources for children and family wellbeing</a:t>
            </a:r>
            <a:r>
              <a:rPr b="1" i="0" lang="en-US" sz="3800" u="none" cap="none" strike="noStrike">
                <a:solidFill>
                  <a:srgbClr val="2B2B2B"/>
                </a:solidFill>
                <a:latin typeface="Quicksand SemiBold"/>
                <a:ea typeface="Quicksand SemiBold"/>
                <a:cs typeface="Quicksand SemiBold"/>
                <a:sym typeface="Quicksand SemiBold"/>
              </a:rPr>
              <a:t> </a:t>
            </a:r>
            <a:r>
              <a:rPr b="1" i="0" lang="en-US" sz="3800" u="sng" cap="none" strike="noStrike">
                <a:solidFill>
                  <a:srgbClr val="2B2B2B"/>
                </a:solidFill>
                <a:latin typeface="Quicksand SemiBold"/>
                <a:ea typeface="Quicksand SemiBold"/>
                <a:cs typeface="Quicksand SemiBold"/>
                <a:sym typeface="Quicksand SemiBold"/>
                <a:hlinkClick r:id="rId9">
                  <a:extLst>
                    <a:ext uri="{A12FA001-AC4F-418D-AE19-62706E023703}">
                      <ahyp:hlinkClr val="tx"/>
                    </a:ext>
                  </a:extLst>
                </a:hlinkClick>
              </a:rPr>
              <a:t>www.annafreud.org/resources/family-wellbeing</a:t>
            </a:r>
            <a:r>
              <a:rPr b="1" i="0" lang="en-US" sz="3800" u="none" cap="none" strike="noStrike">
                <a:solidFill>
                  <a:srgbClr val="2B2B2B"/>
                </a:solidFill>
                <a:latin typeface="Quicksand SemiBold"/>
                <a:ea typeface="Quicksand SemiBold"/>
                <a:cs typeface="Quicksand SemiBold"/>
                <a:sym typeface="Quicksand SemiBold"/>
              </a:rPr>
              <a:t> </a:t>
            </a:r>
            <a:endParaRPr b="1" i="0" sz="3800" u="none" cap="none" strike="noStrike">
              <a:solidFill>
                <a:srgbClr val="2B2B2B"/>
              </a:solidFill>
              <a:latin typeface="Quicksand SemiBold"/>
              <a:ea typeface="Quicksand SemiBold"/>
              <a:cs typeface="Quicksand SemiBold"/>
              <a:sym typeface="Quicksand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354" name="Google Shape;354;p22"/>
          <p:cNvSpPr/>
          <p:nvPr/>
        </p:nvSpPr>
        <p:spPr>
          <a:xfrm rot="1737559">
            <a:off x="2514574" y="8661324"/>
            <a:ext cx="4277568" cy="2978743"/>
          </a:xfrm>
          <a:custGeom>
            <a:rect b="b" l="l" r="r" t="t"/>
            <a:pathLst>
              <a:path extrusionOk="0" h="2978743" w="4277568">
                <a:moveTo>
                  <a:pt x="0" y="0"/>
                </a:moveTo>
                <a:lnTo>
                  <a:pt x="4277569" y="0"/>
                </a:lnTo>
                <a:lnTo>
                  <a:pt x="4277569" y="2978743"/>
                </a:lnTo>
                <a:lnTo>
                  <a:pt x="0" y="2978743"/>
                </a:lnTo>
                <a:lnTo>
                  <a:pt x="0" y="0"/>
                </a:lnTo>
                <a:close/>
              </a:path>
            </a:pathLst>
          </a:custGeom>
          <a:blipFill rotWithShape="1">
            <a:blip r:embed="rId4">
              <a:alphaModFix/>
            </a:blip>
            <a:stretch>
              <a:fillRect b="0" l="0" r="0" t="0"/>
            </a:stretch>
          </a:blipFill>
          <a:ln>
            <a:noFill/>
          </a:ln>
        </p:spPr>
      </p:sp>
      <p:sp>
        <p:nvSpPr>
          <p:cNvPr id="355" name="Google Shape;355;p22"/>
          <p:cNvSpPr/>
          <p:nvPr/>
        </p:nvSpPr>
        <p:spPr>
          <a:xfrm>
            <a:off x="17096905" y="3925196"/>
            <a:ext cx="2854557" cy="2956698"/>
          </a:xfrm>
          <a:custGeom>
            <a:rect b="b" l="l" r="r" t="t"/>
            <a:pathLst>
              <a:path extrusionOk="0" h="2956698" w="2854557">
                <a:moveTo>
                  <a:pt x="0" y="0"/>
                </a:moveTo>
                <a:lnTo>
                  <a:pt x="2854557" y="0"/>
                </a:lnTo>
                <a:lnTo>
                  <a:pt x="2854557" y="2956698"/>
                </a:lnTo>
                <a:lnTo>
                  <a:pt x="0" y="2956698"/>
                </a:lnTo>
                <a:lnTo>
                  <a:pt x="0" y="0"/>
                </a:lnTo>
                <a:close/>
              </a:path>
            </a:pathLst>
          </a:custGeom>
          <a:blipFill rotWithShape="1">
            <a:blip r:embed="rId5">
              <a:alphaModFix/>
            </a:blip>
            <a:stretch>
              <a:fillRect b="0" l="0" r="0" t="0"/>
            </a:stretch>
          </a:blipFill>
          <a:ln>
            <a:noFill/>
          </a:ln>
        </p:spPr>
      </p:sp>
      <p:sp>
        <p:nvSpPr>
          <p:cNvPr id="356" name="Google Shape;356;p22"/>
          <p:cNvSpPr/>
          <p:nvPr/>
        </p:nvSpPr>
        <p:spPr>
          <a:xfrm flipH="1">
            <a:off x="-1136496" y="8228619"/>
            <a:ext cx="3057281" cy="2751553"/>
          </a:xfrm>
          <a:custGeom>
            <a:rect b="b" l="l" r="r" t="t"/>
            <a:pathLst>
              <a:path extrusionOk="0" h="2751553" w="3057281">
                <a:moveTo>
                  <a:pt x="3057281" y="0"/>
                </a:moveTo>
                <a:lnTo>
                  <a:pt x="0" y="0"/>
                </a:lnTo>
                <a:lnTo>
                  <a:pt x="0" y="2751552"/>
                </a:lnTo>
                <a:lnTo>
                  <a:pt x="3057281" y="2751552"/>
                </a:lnTo>
                <a:lnTo>
                  <a:pt x="3057281" y="0"/>
                </a:lnTo>
                <a:close/>
              </a:path>
            </a:pathLst>
          </a:custGeom>
          <a:blipFill rotWithShape="1">
            <a:blip r:embed="rId6">
              <a:alphaModFix/>
            </a:blip>
            <a:stretch>
              <a:fillRect b="0" l="0" r="0" t="0"/>
            </a:stretch>
          </a:blipFill>
          <a:ln>
            <a:noFill/>
          </a:ln>
        </p:spPr>
      </p:sp>
      <p:sp>
        <p:nvSpPr>
          <p:cNvPr id="357" name="Google Shape;357;p22"/>
          <p:cNvSpPr/>
          <p:nvPr/>
        </p:nvSpPr>
        <p:spPr>
          <a:xfrm>
            <a:off x="16413011" y="7395331"/>
            <a:ext cx="4539051" cy="4810170"/>
          </a:xfrm>
          <a:custGeom>
            <a:rect b="b" l="l" r="r" t="t"/>
            <a:pathLst>
              <a:path extrusionOk="0" h="4810170" w="4539051">
                <a:moveTo>
                  <a:pt x="0" y="0"/>
                </a:moveTo>
                <a:lnTo>
                  <a:pt x="4539051" y="0"/>
                </a:lnTo>
                <a:lnTo>
                  <a:pt x="4539051" y="4810170"/>
                </a:lnTo>
                <a:lnTo>
                  <a:pt x="0" y="4810170"/>
                </a:lnTo>
                <a:lnTo>
                  <a:pt x="0" y="0"/>
                </a:lnTo>
                <a:close/>
              </a:path>
            </a:pathLst>
          </a:custGeom>
          <a:blipFill rotWithShape="1">
            <a:blip r:embed="rId7">
              <a:alphaModFix/>
            </a:blip>
            <a:stretch>
              <a:fillRect b="0" l="0" r="0" t="0"/>
            </a:stretch>
          </a:blipFill>
          <a:ln>
            <a:noFill/>
          </a:ln>
        </p:spPr>
      </p:sp>
      <p:sp>
        <p:nvSpPr>
          <p:cNvPr id="358" name="Google Shape;358;p22"/>
          <p:cNvSpPr/>
          <p:nvPr/>
        </p:nvSpPr>
        <p:spPr>
          <a:xfrm>
            <a:off x="-1029695" y="4662240"/>
            <a:ext cx="2058395" cy="3339578"/>
          </a:xfrm>
          <a:custGeom>
            <a:rect b="b" l="l" r="r" t="t"/>
            <a:pathLst>
              <a:path extrusionOk="0" h="3339578" w="2058395">
                <a:moveTo>
                  <a:pt x="0" y="0"/>
                </a:moveTo>
                <a:lnTo>
                  <a:pt x="2058395" y="0"/>
                </a:lnTo>
                <a:lnTo>
                  <a:pt x="2058395" y="3339578"/>
                </a:lnTo>
                <a:lnTo>
                  <a:pt x="0" y="3339578"/>
                </a:lnTo>
                <a:lnTo>
                  <a:pt x="0" y="0"/>
                </a:lnTo>
                <a:close/>
              </a:path>
            </a:pathLst>
          </a:custGeom>
          <a:blipFill rotWithShape="1">
            <a:blip r:embed="rId8">
              <a:alphaModFix/>
            </a:blip>
            <a:stretch>
              <a:fillRect b="0" l="0" r="0" t="0"/>
            </a:stretch>
          </a:blipFill>
          <a:ln>
            <a:noFill/>
          </a:ln>
        </p:spPr>
      </p:sp>
      <p:sp>
        <p:nvSpPr>
          <p:cNvPr id="359" name="Google Shape;359;p22"/>
          <p:cNvSpPr/>
          <p:nvPr/>
        </p:nvSpPr>
        <p:spPr>
          <a:xfrm>
            <a:off x="7426264" y="8847163"/>
            <a:ext cx="2906489" cy="3358338"/>
          </a:xfrm>
          <a:custGeom>
            <a:rect b="b" l="l" r="r" t="t"/>
            <a:pathLst>
              <a:path extrusionOk="0" h="3358338" w="2906489">
                <a:moveTo>
                  <a:pt x="0" y="0"/>
                </a:moveTo>
                <a:lnTo>
                  <a:pt x="2906488" y="0"/>
                </a:lnTo>
                <a:lnTo>
                  <a:pt x="2906488" y="3358338"/>
                </a:lnTo>
                <a:lnTo>
                  <a:pt x="0" y="3358338"/>
                </a:lnTo>
                <a:lnTo>
                  <a:pt x="0" y="0"/>
                </a:lnTo>
                <a:close/>
              </a:path>
            </a:pathLst>
          </a:custGeom>
          <a:blipFill rotWithShape="1">
            <a:blip r:embed="rId9">
              <a:alphaModFix/>
            </a:blip>
            <a:stretch>
              <a:fillRect b="0" l="0" r="0" t="0"/>
            </a:stretch>
          </a:blipFill>
          <a:ln>
            <a:noFill/>
          </a:ln>
        </p:spPr>
      </p:sp>
      <p:sp>
        <p:nvSpPr>
          <p:cNvPr id="360" name="Google Shape;360;p22"/>
          <p:cNvSpPr/>
          <p:nvPr/>
        </p:nvSpPr>
        <p:spPr>
          <a:xfrm>
            <a:off x="17096905" y="1028700"/>
            <a:ext cx="2886146" cy="2524065"/>
          </a:xfrm>
          <a:custGeom>
            <a:rect b="b" l="l" r="r" t="t"/>
            <a:pathLst>
              <a:path extrusionOk="0" h="2524065" w="2886146">
                <a:moveTo>
                  <a:pt x="0" y="0"/>
                </a:moveTo>
                <a:lnTo>
                  <a:pt x="2886145" y="0"/>
                </a:lnTo>
                <a:lnTo>
                  <a:pt x="2886145" y="2524065"/>
                </a:lnTo>
                <a:lnTo>
                  <a:pt x="0" y="2524065"/>
                </a:lnTo>
                <a:lnTo>
                  <a:pt x="0" y="0"/>
                </a:lnTo>
                <a:close/>
              </a:path>
            </a:pathLst>
          </a:custGeom>
          <a:blipFill rotWithShape="1">
            <a:blip r:embed="rId10">
              <a:alphaModFix/>
            </a:blip>
            <a:stretch>
              <a:fillRect b="0" l="0" r="0" t="0"/>
            </a:stretch>
          </a:blipFill>
          <a:ln>
            <a:noFill/>
          </a:ln>
        </p:spPr>
      </p:sp>
      <p:sp>
        <p:nvSpPr>
          <p:cNvPr id="361" name="Google Shape;361;p22"/>
          <p:cNvSpPr/>
          <p:nvPr/>
        </p:nvSpPr>
        <p:spPr>
          <a:xfrm rot="10800000">
            <a:off x="10696671" y="9261214"/>
            <a:ext cx="5352421" cy="2530235"/>
          </a:xfrm>
          <a:custGeom>
            <a:rect b="b" l="l" r="r" t="t"/>
            <a:pathLst>
              <a:path extrusionOk="0" h="2530235" w="5352421">
                <a:moveTo>
                  <a:pt x="0" y="0"/>
                </a:moveTo>
                <a:lnTo>
                  <a:pt x="5352421" y="0"/>
                </a:lnTo>
                <a:lnTo>
                  <a:pt x="5352421" y="2530235"/>
                </a:lnTo>
                <a:lnTo>
                  <a:pt x="0" y="2530235"/>
                </a:lnTo>
                <a:lnTo>
                  <a:pt x="0" y="0"/>
                </a:lnTo>
                <a:close/>
              </a:path>
            </a:pathLst>
          </a:custGeom>
          <a:blipFill rotWithShape="1">
            <a:blip r:embed="rId11">
              <a:alphaModFix/>
            </a:blip>
            <a:stretch>
              <a:fillRect b="0" l="0" r="0" t="0"/>
            </a:stretch>
          </a:blipFill>
          <a:ln>
            <a:noFill/>
          </a:ln>
        </p:spPr>
      </p:sp>
      <p:sp>
        <p:nvSpPr>
          <p:cNvPr id="362" name="Google Shape;362;p22"/>
          <p:cNvSpPr/>
          <p:nvPr/>
        </p:nvSpPr>
        <p:spPr>
          <a:xfrm>
            <a:off x="-417113" y="-1667348"/>
            <a:ext cx="2477977" cy="3577131"/>
          </a:xfrm>
          <a:custGeom>
            <a:rect b="b" l="l" r="r" t="t"/>
            <a:pathLst>
              <a:path extrusionOk="0" h="3577131" w="2477977">
                <a:moveTo>
                  <a:pt x="0" y="0"/>
                </a:moveTo>
                <a:lnTo>
                  <a:pt x="2477976" y="0"/>
                </a:lnTo>
                <a:lnTo>
                  <a:pt x="2477976" y="3577131"/>
                </a:lnTo>
                <a:lnTo>
                  <a:pt x="0" y="3577131"/>
                </a:lnTo>
                <a:lnTo>
                  <a:pt x="0" y="0"/>
                </a:lnTo>
                <a:close/>
              </a:path>
            </a:pathLst>
          </a:custGeom>
          <a:blipFill rotWithShape="1">
            <a:blip r:embed="rId12">
              <a:alphaModFix/>
            </a:blip>
            <a:stretch>
              <a:fillRect b="0" l="0" r="0" t="0"/>
            </a:stretch>
          </a:blipFill>
          <a:ln>
            <a:noFill/>
          </a:ln>
        </p:spPr>
      </p:sp>
      <p:sp>
        <p:nvSpPr>
          <p:cNvPr id="363" name="Google Shape;363;p22"/>
          <p:cNvSpPr/>
          <p:nvPr/>
        </p:nvSpPr>
        <p:spPr>
          <a:xfrm>
            <a:off x="2060863" y="-1667348"/>
            <a:ext cx="3006706" cy="2766169"/>
          </a:xfrm>
          <a:custGeom>
            <a:rect b="b" l="l" r="r" t="t"/>
            <a:pathLst>
              <a:path extrusionOk="0" h="2766169" w="3006706">
                <a:moveTo>
                  <a:pt x="0" y="0"/>
                </a:moveTo>
                <a:lnTo>
                  <a:pt x="3006706" y="0"/>
                </a:lnTo>
                <a:lnTo>
                  <a:pt x="3006706" y="2766169"/>
                </a:lnTo>
                <a:lnTo>
                  <a:pt x="0" y="2766169"/>
                </a:lnTo>
                <a:lnTo>
                  <a:pt x="0" y="0"/>
                </a:lnTo>
                <a:close/>
              </a:path>
            </a:pathLst>
          </a:custGeom>
          <a:blipFill rotWithShape="1">
            <a:blip r:embed="rId13">
              <a:alphaModFix/>
            </a:blip>
            <a:stretch>
              <a:fillRect b="0" l="0" r="0" t="0"/>
            </a:stretch>
          </a:blipFill>
          <a:ln>
            <a:noFill/>
          </a:ln>
        </p:spPr>
      </p:sp>
      <p:sp>
        <p:nvSpPr>
          <p:cNvPr id="364" name="Google Shape;364;p22"/>
          <p:cNvSpPr/>
          <p:nvPr/>
        </p:nvSpPr>
        <p:spPr>
          <a:xfrm rot="4182716">
            <a:off x="5683694" y="-2327113"/>
            <a:ext cx="3249068" cy="4006698"/>
          </a:xfrm>
          <a:custGeom>
            <a:rect b="b" l="l" r="r" t="t"/>
            <a:pathLst>
              <a:path extrusionOk="0" h="4006698" w="3249068">
                <a:moveTo>
                  <a:pt x="0" y="0"/>
                </a:moveTo>
                <a:lnTo>
                  <a:pt x="3249068" y="0"/>
                </a:lnTo>
                <a:lnTo>
                  <a:pt x="3249068" y="4006699"/>
                </a:lnTo>
                <a:lnTo>
                  <a:pt x="0" y="4006699"/>
                </a:lnTo>
                <a:lnTo>
                  <a:pt x="0" y="0"/>
                </a:lnTo>
                <a:close/>
              </a:path>
            </a:pathLst>
          </a:custGeom>
          <a:blipFill rotWithShape="1">
            <a:blip r:embed="rId14">
              <a:alphaModFix/>
            </a:blip>
            <a:stretch>
              <a:fillRect b="0" l="0" r="0" t="0"/>
            </a:stretch>
          </a:blipFill>
          <a:ln>
            <a:noFill/>
          </a:ln>
        </p:spPr>
      </p:sp>
      <p:sp>
        <p:nvSpPr>
          <p:cNvPr id="365" name="Google Shape;365;p22"/>
          <p:cNvSpPr/>
          <p:nvPr/>
        </p:nvSpPr>
        <p:spPr>
          <a:xfrm>
            <a:off x="14181395" y="-3285587"/>
            <a:ext cx="4859148" cy="4691287"/>
          </a:xfrm>
          <a:custGeom>
            <a:rect b="b" l="l" r="r" t="t"/>
            <a:pathLst>
              <a:path extrusionOk="0" h="4691287" w="4859148">
                <a:moveTo>
                  <a:pt x="0" y="0"/>
                </a:moveTo>
                <a:lnTo>
                  <a:pt x="4859148" y="0"/>
                </a:lnTo>
                <a:lnTo>
                  <a:pt x="4859148" y="4691287"/>
                </a:lnTo>
                <a:lnTo>
                  <a:pt x="0" y="4691287"/>
                </a:lnTo>
                <a:lnTo>
                  <a:pt x="0" y="0"/>
                </a:lnTo>
                <a:close/>
              </a:path>
            </a:pathLst>
          </a:custGeom>
          <a:blipFill rotWithShape="1">
            <a:blip r:embed="rId15">
              <a:alphaModFix/>
            </a:blip>
            <a:stretch>
              <a:fillRect b="0" l="0" r="0" t="0"/>
            </a:stretch>
          </a:blipFill>
          <a:ln>
            <a:noFill/>
          </a:ln>
        </p:spPr>
      </p:sp>
      <p:sp>
        <p:nvSpPr>
          <p:cNvPr id="366" name="Google Shape;366;p22"/>
          <p:cNvSpPr/>
          <p:nvPr/>
        </p:nvSpPr>
        <p:spPr>
          <a:xfrm rot="5400000">
            <a:off x="10684014" y="-1843014"/>
            <a:ext cx="2262958" cy="3726427"/>
          </a:xfrm>
          <a:custGeom>
            <a:rect b="b" l="l" r="r" t="t"/>
            <a:pathLst>
              <a:path extrusionOk="0" h="3726427" w="2262958">
                <a:moveTo>
                  <a:pt x="0" y="0"/>
                </a:moveTo>
                <a:lnTo>
                  <a:pt x="2262958" y="0"/>
                </a:lnTo>
                <a:lnTo>
                  <a:pt x="2262958" y="3726427"/>
                </a:lnTo>
                <a:lnTo>
                  <a:pt x="0" y="3726427"/>
                </a:lnTo>
                <a:lnTo>
                  <a:pt x="0" y="0"/>
                </a:lnTo>
                <a:close/>
              </a:path>
            </a:pathLst>
          </a:custGeom>
          <a:blipFill rotWithShape="1">
            <a:blip r:embed="rId16">
              <a:alphaModFix/>
            </a:blip>
            <a:stretch>
              <a:fillRect b="0" l="0" r="0" t="0"/>
            </a:stretch>
          </a:blipFill>
          <a:ln>
            <a:noFill/>
          </a:ln>
        </p:spPr>
      </p:sp>
      <p:sp>
        <p:nvSpPr>
          <p:cNvPr id="367" name="Google Shape;367;p22"/>
          <p:cNvSpPr/>
          <p:nvPr/>
        </p:nvSpPr>
        <p:spPr>
          <a:xfrm>
            <a:off x="-972660" y="2160503"/>
            <a:ext cx="2001360" cy="2251018"/>
          </a:xfrm>
          <a:custGeom>
            <a:rect b="b" l="l" r="r" t="t"/>
            <a:pathLst>
              <a:path extrusionOk="0" h="2251018" w="2001360">
                <a:moveTo>
                  <a:pt x="0" y="0"/>
                </a:moveTo>
                <a:lnTo>
                  <a:pt x="2001360" y="0"/>
                </a:lnTo>
                <a:lnTo>
                  <a:pt x="2001360" y="2251018"/>
                </a:lnTo>
                <a:lnTo>
                  <a:pt x="0" y="2251018"/>
                </a:lnTo>
                <a:lnTo>
                  <a:pt x="0" y="0"/>
                </a:lnTo>
                <a:close/>
              </a:path>
            </a:pathLst>
          </a:custGeom>
          <a:blipFill rotWithShape="1">
            <a:blip r:embed="rId17">
              <a:alphaModFix/>
            </a:blip>
            <a:stretch>
              <a:fillRect b="0" l="0" r="0" t="0"/>
            </a:stretch>
          </a:blipFill>
          <a:ln>
            <a:noFill/>
          </a:ln>
        </p:spPr>
      </p:sp>
      <p:sp>
        <p:nvSpPr>
          <p:cNvPr id="368" name="Google Shape;368;p22"/>
          <p:cNvSpPr txBox="1"/>
          <p:nvPr/>
        </p:nvSpPr>
        <p:spPr>
          <a:xfrm>
            <a:off x="4333911" y="3442714"/>
            <a:ext cx="9620100" cy="4815900"/>
          </a:xfrm>
          <a:prstGeom prst="rect">
            <a:avLst/>
          </a:prstGeom>
          <a:noFill/>
          <a:ln>
            <a:noFill/>
          </a:ln>
        </p:spPr>
        <p:txBody>
          <a:bodyPr anchorCtr="0" anchor="t" bIns="0" lIns="0" spcFirstLastPara="1" rIns="0" wrap="square" tIns="0">
            <a:spAutoFit/>
          </a:bodyPr>
          <a:lstStyle/>
          <a:p>
            <a:pPr indent="0" lvl="0" marL="0" marR="0" rtl="0" algn="ctr">
              <a:lnSpc>
                <a:spcPct val="87002"/>
              </a:lnSpc>
              <a:spcBef>
                <a:spcPts val="0"/>
              </a:spcBef>
              <a:spcAft>
                <a:spcPts val="0"/>
              </a:spcAft>
              <a:buNone/>
            </a:pPr>
            <a:r>
              <a:rPr b="0" i="0" lang="en-US" sz="17981" u="none" cap="none" strike="noStrike">
                <a:solidFill>
                  <a:srgbClr val="2B2B2B"/>
                </a:solidFill>
                <a:latin typeface="Arial"/>
                <a:ea typeface="Arial"/>
                <a:cs typeface="Arial"/>
                <a:sym typeface="Arial"/>
              </a:rPr>
              <a:t>Thank you </a:t>
            </a:r>
            <a:endParaRPr/>
          </a:p>
        </p:txBody>
      </p:sp>
      <p:sp>
        <p:nvSpPr>
          <p:cNvPr id="369" name="Google Shape;369;p22"/>
          <p:cNvSpPr/>
          <p:nvPr/>
        </p:nvSpPr>
        <p:spPr>
          <a:xfrm>
            <a:off x="2761291" y="4114800"/>
            <a:ext cx="1018413" cy="2057400"/>
          </a:xfrm>
          <a:custGeom>
            <a:rect b="b" l="l" r="r" t="t"/>
            <a:pathLst>
              <a:path extrusionOk="0" h="2057400" w="1018413">
                <a:moveTo>
                  <a:pt x="0" y="0"/>
                </a:moveTo>
                <a:lnTo>
                  <a:pt x="1018413" y="0"/>
                </a:lnTo>
                <a:lnTo>
                  <a:pt x="1018413" y="2057400"/>
                </a:lnTo>
                <a:lnTo>
                  <a:pt x="0" y="2057400"/>
                </a:lnTo>
                <a:lnTo>
                  <a:pt x="0" y="0"/>
                </a:lnTo>
                <a:close/>
              </a:path>
            </a:pathLst>
          </a:custGeom>
          <a:blipFill rotWithShape="1">
            <a:blip r:embed="rId18">
              <a:alphaModFix/>
            </a:blip>
            <a:stretch>
              <a:fillRect b="0" l="0" r="0" t="0"/>
            </a:stretch>
          </a:blipFill>
          <a:ln>
            <a:noFill/>
          </a:ln>
        </p:spPr>
      </p:sp>
      <p:sp>
        <p:nvSpPr>
          <p:cNvPr id="370" name="Google Shape;370;p22"/>
          <p:cNvSpPr/>
          <p:nvPr/>
        </p:nvSpPr>
        <p:spPr>
          <a:xfrm rot="10800000">
            <a:off x="14508296" y="4114800"/>
            <a:ext cx="1018413" cy="2057400"/>
          </a:xfrm>
          <a:custGeom>
            <a:rect b="b" l="l" r="r" t="t"/>
            <a:pathLst>
              <a:path extrusionOk="0" h="2057400" w="1018413">
                <a:moveTo>
                  <a:pt x="0" y="0"/>
                </a:moveTo>
                <a:lnTo>
                  <a:pt x="1018413" y="0"/>
                </a:lnTo>
                <a:lnTo>
                  <a:pt x="1018413" y="2057400"/>
                </a:lnTo>
                <a:lnTo>
                  <a:pt x="0" y="2057400"/>
                </a:lnTo>
                <a:lnTo>
                  <a:pt x="0" y="0"/>
                </a:lnTo>
                <a:close/>
              </a:path>
            </a:pathLst>
          </a:custGeom>
          <a:blipFill rotWithShape="1">
            <a:blip r:embed="rId18">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27" name="Google Shape;127;p3"/>
          <p:cNvSpPr/>
          <p:nvPr/>
        </p:nvSpPr>
        <p:spPr>
          <a:xfrm>
            <a:off x="1400905" y="1028700"/>
            <a:ext cx="9737523" cy="8834589"/>
          </a:xfrm>
          <a:custGeom>
            <a:rect b="b" l="l" r="r" t="t"/>
            <a:pathLst>
              <a:path extrusionOk="0" h="8834589" w="9737523">
                <a:moveTo>
                  <a:pt x="0" y="0"/>
                </a:moveTo>
                <a:lnTo>
                  <a:pt x="9737523" y="0"/>
                </a:lnTo>
                <a:lnTo>
                  <a:pt x="9737523" y="8834589"/>
                </a:lnTo>
                <a:lnTo>
                  <a:pt x="0" y="8834589"/>
                </a:lnTo>
                <a:lnTo>
                  <a:pt x="0" y="0"/>
                </a:lnTo>
                <a:close/>
              </a:path>
            </a:pathLst>
          </a:custGeom>
          <a:blipFill rotWithShape="1">
            <a:blip r:embed="rId4">
              <a:alphaModFix/>
            </a:blip>
            <a:stretch>
              <a:fillRect b="0" l="0" r="0" t="0"/>
            </a:stretch>
          </a:blipFill>
          <a:ln>
            <a:noFill/>
          </a:ln>
        </p:spPr>
      </p:sp>
      <p:sp>
        <p:nvSpPr>
          <p:cNvPr id="128" name="Google Shape;128;p3"/>
          <p:cNvSpPr/>
          <p:nvPr/>
        </p:nvSpPr>
        <p:spPr>
          <a:xfrm>
            <a:off x="11530561" y="3086100"/>
            <a:ext cx="6116595" cy="4114800"/>
          </a:xfrm>
          <a:custGeom>
            <a:rect b="b" l="l" r="r" t="t"/>
            <a:pathLst>
              <a:path extrusionOk="0" h="4114800" w="6116595">
                <a:moveTo>
                  <a:pt x="0" y="0"/>
                </a:moveTo>
                <a:lnTo>
                  <a:pt x="6116595" y="0"/>
                </a:lnTo>
                <a:lnTo>
                  <a:pt x="6116595" y="4114800"/>
                </a:lnTo>
                <a:lnTo>
                  <a:pt x="0" y="4114800"/>
                </a:lnTo>
                <a:lnTo>
                  <a:pt x="0" y="0"/>
                </a:lnTo>
                <a:close/>
              </a:path>
            </a:pathLst>
          </a:custGeom>
          <a:blipFill rotWithShape="1">
            <a:blip r:embed="rId5">
              <a:alphaModFix/>
            </a:blip>
            <a:stretch>
              <a:fillRect b="0" l="0" r="0" t="0"/>
            </a:stretch>
          </a:blipFill>
          <a:ln>
            <a:noFill/>
          </a:ln>
        </p:spPr>
      </p:sp>
      <p:sp>
        <p:nvSpPr>
          <p:cNvPr id="129" name="Google Shape;129;p3"/>
          <p:cNvSpPr txBox="1"/>
          <p:nvPr/>
        </p:nvSpPr>
        <p:spPr>
          <a:xfrm>
            <a:off x="1904531" y="2809240"/>
            <a:ext cx="8730300" cy="4287300"/>
          </a:xfrm>
          <a:prstGeom prst="rect">
            <a:avLst/>
          </a:prstGeom>
          <a:noFill/>
          <a:ln>
            <a:noFill/>
          </a:ln>
        </p:spPr>
        <p:txBody>
          <a:bodyPr anchorCtr="0" anchor="t" bIns="0" lIns="0" spcFirstLastPara="1" rIns="0" wrap="square" tIns="0">
            <a:spAutoFit/>
          </a:bodyPr>
          <a:lstStyle/>
          <a:p>
            <a:pPr indent="0" lvl="0" marL="0" marR="0" rtl="0" algn="ctr">
              <a:lnSpc>
                <a:spcPct val="104003"/>
              </a:lnSpc>
              <a:spcBef>
                <a:spcPts val="0"/>
              </a:spcBef>
              <a:spcAft>
                <a:spcPts val="0"/>
              </a:spcAft>
              <a:buNone/>
            </a:pPr>
            <a:r>
              <a:rPr b="0" i="0" lang="en-US" sz="9043" u="none" cap="none" strike="noStrike">
                <a:solidFill>
                  <a:srgbClr val="2B2B2B"/>
                </a:solidFill>
                <a:latin typeface="Arial"/>
                <a:ea typeface="Arial"/>
                <a:cs typeface="Arial"/>
                <a:sym typeface="Arial"/>
              </a:rPr>
              <a:t>What is your relationship with your child?</a:t>
            </a:r>
            <a:endParaRPr/>
          </a:p>
        </p:txBody>
      </p:sp>
      <p:sp>
        <p:nvSpPr>
          <p:cNvPr id="130" name="Google Shape;130;p3"/>
          <p:cNvSpPr txBox="1"/>
          <p:nvPr/>
        </p:nvSpPr>
        <p:spPr>
          <a:xfrm>
            <a:off x="0" y="8727972"/>
            <a:ext cx="9144000" cy="1135317"/>
          </a:xfrm>
          <a:prstGeom prst="rect">
            <a:avLst/>
          </a:prstGeom>
          <a:noFill/>
          <a:ln>
            <a:noFill/>
          </a:ln>
        </p:spPr>
        <p:txBody>
          <a:bodyPr anchorCtr="0" anchor="t" bIns="0" lIns="0" spcFirstLastPara="1" rIns="0" wrap="square" tIns="0">
            <a:spAutoFit/>
          </a:bodyPr>
          <a:lstStyle/>
          <a:p>
            <a:pPr indent="0" lvl="0" marL="0" marR="0" rtl="0" algn="ctr">
              <a:lnSpc>
                <a:spcPct val="135007"/>
              </a:lnSpc>
              <a:spcBef>
                <a:spcPts val="0"/>
              </a:spcBef>
              <a:spcAft>
                <a:spcPts val="0"/>
              </a:spcAft>
              <a:buNone/>
            </a:pPr>
            <a:r>
              <a:rPr b="1" i="0" lang="en-US" sz="3405" u="none" cap="none" strike="noStrike">
                <a:solidFill>
                  <a:srgbClr val="75C2F6"/>
                </a:solidFill>
                <a:latin typeface="Quicksand"/>
                <a:ea typeface="Quicksand"/>
                <a:cs typeface="Quicksand"/>
                <a:sym typeface="Quicksand"/>
              </a:rPr>
              <a:t>This is a non-judgemental space - what you want to share is up to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grpSp>
        <p:nvGrpSpPr>
          <p:cNvPr id="140" name="Google Shape;140;p4"/>
          <p:cNvGrpSpPr/>
          <p:nvPr/>
        </p:nvGrpSpPr>
        <p:grpSpPr>
          <a:xfrm>
            <a:off x="7430290" y="4545626"/>
            <a:ext cx="10003331" cy="3405435"/>
            <a:chOff x="0" y="0"/>
            <a:chExt cx="13337775" cy="4540581"/>
          </a:xfrm>
        </p:grpSpPr>
        <p:sp>
          <p:nvSpPr>
            <p:cNvPr id="141" name="Google Shape;141;p4"/>
            <p:cNvSpPr/>
            <p:nvPr/>
          </p:nvSpPr>
          <p:spPr>
            <a:xfrm>
              <a:off x="0" y="0"/>
              <a:ext cx="13337775" cy="4540581"/>
            </a:xfrm>
            <a:custGeom>
              <a:rect b="b" l="l" r="r" t="t"/>
              <a:pathLst>
                <a:path extrusionOk="0" h="4540581" w="13337775">
                  <a:moveTo>
                    <a:pt x="0" y="0"/>
                  </a:moveTo>
                  <a:lnTo>
                    <a:pt x="13337775" y="0"/>
                  </a:lnTo>
                  <a:lnTo>
                    <a:pt x="13337775" y="4540581"/>
                  </a:lnTo>
                  <a:lnTo>
                    <a:pt x="0" y="4540581"/>
                  </a:lnTo>
                  <a:lnTo>
                    <a:pt x="0" y="0"/>
                  </a:lnTo>
                  <a:close/>
                </a:path>
              </a:pathLst>
            </a:custGeom>
            <a:blipFill rotWithShape="1">
              <a:blip r:embed="rId4">
                <a:alphaModFix/>
              </a:blip>
              <a:stretch>
                <a:fillRect b="0" l="0" r="0" t="0"/>
              </a:stretch>
            </a:blipFill>
            <a:ln>
              <a:noFill/>
            </a:ln>
          </p:spPr>
        </p:sp>
        <p:sp>
          <p:nvSpPr>
            <p:cNvPr id="142" name="Google Shape;142;p4"/>
            <p:cNvSpPr/>
            <p:nvPr/>
          </p:nvSpPr>
          <p:spPr>
            <a:xfrm>
              <a:off x="7541304" y="1614470"/>
              <a:ext cx="1266553" cy="1161007"/>
            </a:xfrm>
            <a:custGeom>
              <a:rect b="b" l="l" r="r" t="t"/>
              <a:pathLst>
                <a:path extrusionOk="0" h="1161007" w="1266553">
                  <a:moveTo>
                    <a:pt x="0" y="0"/>
                  </a:moveTo>
                  <a:lnTo>
                    <a:pt x="1266553" y="0"/>
                  </a:lnTo>
                  <a:lnTo>
                    <a:pt x="1266553" y="1161007"/>
                  </a:lnTo>
                  <a:lnTo>
                    <a:pt x="0" y="1161007"/>
                  </a:lnTo>
                  <a:lnTo>
                    <a:pt x="0" y="0"/>
                  </a:lnTo>
                  <a:close/>
                </a:path>
              </a:pathLst>
            </a:custGeom>
            <a:blipFill rotWithShape="1">
              <a:blip r:embed="rId5">
                <a:alphaModFix/>
              </a:blip>
              <a:stretch>
                <a:fillRect b="0" l="0" r="0" t="0"/>
              </a:stretch>
            </a:blipFill>
            <a:ln>
              <a:noFill/>
            </a:ln>
          </p:spPr>
        </p:sp>
        <p:sp>
          <p:nvSpPr>
            <p:cNvPr id="143" name="Google Shape;143;p4"/>
            <p:cNvSpPr/>
            <p:nvPr/>
          </p:nvSpPr>
          <p:spPr>
            <a:xfrm>
              <a:off x="12143453" y="2880768"/>
              <a:ext cx="1022435" cy="926581"/>
            </a:xfrm>
            <a:custGeom>
              <a:rect b="b" l="l" r="r" t="t"/>
              <a:pathLst>
                <a:path extrusionOk="0" h="926581" w="1022435">
                  <a:moveTo>
                    <a:pt x="0" y="0"/>
                  </a:moveTo>
                  <a:lnTo>
                    <a:pt x="1022434" y="0"/>
                  </a:lnTo>
                  <a:lnTo>
                    <a:pt x="1022434" y="926581"/>
                  </a:lnTo>
                  <a:lnTo>
                    <a:pt x="0" y="926581"/>
                  </a:lnTo>
                  <a:lnTo>
                    <a:pt x="0" y="0"/>
                  </a:lnTo>
                  <a:close/>
                </a:path>
              </a:pathLst>
            </a:custGeom>
            <a:blipFill rotWithShape="1">
              <a:blip r:embed="rId6">
                <a:alphaModFix/>
              </a:blip>
              <a:stretch>
                <a:fillRect b="0" l="0" r="0" t="0"/>
              </a:stretch>
            </a:blipFill>
            <a:ln>
              <a:noFill/>
            </a:ln>
          </p:spPr>
        </p:sp>
      </p:grpSp>
      <p:sp>
        <p:nvSpPr>
          <p:cNvPr id="144" name="Google Shape;144;p4"/>
          <p:cNvSpPr txBox="1"/>
          <p:nvPr/>
        </p:nvSpPr>
        <p:spPr>
          <a:xfrm>
            <a:off x="83637" y="585943"/>
            <a:ext cx="18120600" cy="2098200"/>
          </a:xfrm>
          <a:prstGeom prst="rect">
            <a:avLst/>
          </a:prstGeom>
          <a:noFill/>
          <a:ln>
            <a:noFill/>
          </a:ln>
        </p:spPr>
        <p:txBody>
          <a:bodyPr anchorCtr="0" anchor="t" bIns="0" lIns="0" spcFirstLastPara="1" rIns="0" wrap="square" tIns="0">
            <a:spAutoFit/>
          </a:bodyPr>
          <a:lstStyle/>
          <a:p>
            <a:pPr indent="0" lvl="0" marL="0" marR="0" rtl="0" algn="ctr">
              <a:lnSpc>
                <a:spcPct val="96000"/>
              </a:lnSpc>
              <a:spcBef>
                <a:spcPts val="0"/>
              </a:spcBef>
              <a:spcAft>
                <a:spcPts val="0"/>
              </a:spcAft>
              <a:buNone/>
            </a:pPr>
            <a:r>
              <a:rPr b="1" i="0" lang="en-US" sz="7100" u="none" cap="none" strike="noStrike">
                <a:solidFill>
                  <a:srgbClr val="303030"/>
                </a:solidFill>
              </a:rPr>
              <a:t>ATTENTION - HOW DO CHILDREN LEARN FROM EXPERIENCE?</a:t>
            </a:r>
            <a:endParaRPr b="1"/>
          </a:p>
        </p:txBody>
      </p:sp>
      <p:sp>
        <p:nvSpPr>
          <p:cNvPr id="145" name="Google Shape;145;p4"/>
          <p:cNvSpPr txBox="1"/>
          <p:nvPr/>
        </p:nvSpPr>
        <p:spPr>
          <a:xfrm>
            <a:off x="265866" y="3131808"/>
            <a:ext cx="7164300" cy="5865900"/>
          </a:xfrm>
          <a:prstGeom prst="rect">
            <a:avLst/>
          </a:prstGeom>
          <a:noFill/>
          <a:ln>
            <a:noFill/>
          </a:ln>
        </p:spPr>
        <p:txBody>
          <a:bodyPr anchorCtr="0" anchor="t" bIns="0" lIns="0" spcFirstLastPara="1" rIns="0" wrap="square" tIns="0">
            <a:spAutoFit/>
          </a:bodyPr>
          <a:lstStyle/>
          <a:p>
            <a:pPr indent="0" lvl="0" marL="0" marR="0" rtl="0" algn="ctr">
              <a:lnSpc>
                <a:spcPct val="134997"/>
              </a:lnSpc>
              <a:spcBef>
                <a:spcPts val="0"/>
              </a:spcBef>
              <a:spcAft>
                <a:spcPts val="0"/>
              </a:spcAft>
              <a:buNone/>
            </a:pPr>
            <a:r>
              <a:rPr b="1" i="0" lang="en-US" sz="4166" u="none" cap="none" strike="noStrike">
                <a:solidFill>
                  <a:srgbClr val="000000"/>
                </a:solidFill>
                <a:latin typeface="Quicksand SemiBold"/>
                <a:ea typeface="Quicksand SemiBold"/>
                <a:cs typeface="Quicksand SemiBold"/>
                <a:sym typeface="Quicksand SemiBold"/>
              </a:rPr>
              <a:t>SOCIAL LEARNING THEORY:</a:t>
            </a:r>
            <a:endParaRPr/>
          </a:p>
          <a:p>
            <a:pPr indent="0" lvl="0" marL="0" marR="0" rtl="0" algn="ctr">
              <a:lnSpc>
                <a:spcPct val="134997"/>
              </a:lnSpc>
              <a:spcBef>
                <a:spcPts val="0"/>
              </a:spcBef>
              <a:spcAft>
                <a:spcPts val="0"/>
              </a:spcAft>
              <a:buNone/>
            </a:pPr>
            <a:r>
              <a:t/>
            </a:r>
            <a:endParaRPr b="1" i="0" sz="4166" u="none" cap="none" strike="noStrike">
              <a:solidFill>
                <a:srgbClr val="000000"/>
              </a:solidFill>
              <a:latin typeface="Quicksand SemiBold"/>
              <a:ea typeface="Quicksand SemiBold"/>
              <a:cs typeface="Quicksand SemiBold"/>
              <a:sym typeface="Quicksand SemiBold"/>
            </a:endParaRPr>
          </a:p>
          <a:p>
            <a:pPr indent="-374158" lvl="1" marL="748317" marR="0" rtl="0" algn="l">
              <a:lnSpc>
                <a:spcPct val="134997"/>
              </a:lnSpc>
              <a:spcBef>
                <a:spcPts val="0"/>
              </a:spcBef>
              <a:spcAft>
                <a:spcPts val="0"/>
              </a:spcAft>
              <a:buClr>
                <a:srgbClr val="000000"/>
              </a:buClr>
              <a:buSzPts val="3466"/>
              <a:buFont typeface="Arial"/>
              <a:buChar char="•"/>
            </a:pPr>
            <a:r>
              <a:rPr b="1" i="0" lang="en-US" sz="3466" u="none" cap="none" strike="noStrike">
                <a:solidFill>
                  <a:srgbClr val="000000"/>
                </a:solidFill>
                <a:latin typeface="Quicksand"/>
                <a:ea typeface="Quicksand"/>
                <a:cs typeface="Quicksand"/>
                <a:sym typeface="Quicksand"/>
              </a:rPr>
              <a:t>Reinforcement:</a:t>
            </a:r>
            <a:r>
              <a:rPr b="0" i="0" lang="en-US" sz="3466" u="none" cap="none" strike="noStrike">
                <a:solidFill>
                  <a:srgbClr val="000000"/>
                </a:solidFill>
                <a:latin typeface="Quicksand"/>
                <a:ea typeface="Quicksand"/>
                <a:cs typeface="Quicksand"/>
                <a:sym typeface="Quicksand"/>
              </a:rPr>
              <a:t> behaviour that is praised/punished is more likely to happen again</a:t>
            </a:r>
            <a:endParaRPr/>
          </a:p>
          <a:p>
            <a:pPr indent="0" lvl="1" marL="374159" marR="0" rtl="0" algn="l">
              <a:lnSpc>
                <a:spcPct val="134997"/>
              </a:lnSpc>
              <a:spcBef>
                <a:spcPts val="0"/>
              </a:spcBef>
              <a:spcAft>
                <a:spcPts val="0"/>
              </a:spcAft>
              <a:buNone/>
            </a:pPr>
            <a:r>
              <a:t/>
            </a:r>
            <a:endParaRPr b="0" i="0" sz="3466" u="none" cap="none" strike="noStrike">
              <a:solidFill>
                <a:srgbClr val="000000"/>
              </a:solidFill>
              <a:latin typeface="Quicksand"/>
              <a:ea typeface="Quicksand"/>
              <a:cs typeface="Quicksand"/>
              <a:sym typeface="Quicksand"/>
            </a:endParaRPr>
          </a:p>
          <a:p>
            <a:pPr indent="-374158" lvl="1" marL="748317" marR="0" rtl="0" algn="l">
              <a:lnSpc>
                <a:spcPct val="134997"/>
              </a:lnSpc>
              <a:spcBef>
                <a:spcPts val="0"/>
              </a:spcBef>
              <a:spcAft>
                <a:spcPts val="0"/>
              </a:spcAft>
              <a:buClr>
                <a:srgbClr val="000000"/>
              </a:buClr>
              <a:buSzPts val="3466"/>
              <a:buFont typeface="Arial"/>
              <a:buChar char="•"/>
            </a:pPr>
            <a:r>
              <a:rPr b="1" i="0" lang="en-US" sz="3466" u="none" cap="none" strike="noStrike">
                <a:solidFill>
                  <a:srgbClr val="000000"/>
                </a:solidFill>
                <a:latin typeface="Quicksand"/>
                <a:ea typeface="Quicksand"/>
                <a:cs typeface="Quicksand"/>
                <a:sym typeface="Quicksand"/>
              </a:rPr>
              <a:t>Attention: </a:t>
            </a:r>
            <a:r>
              <a:rPr b="0" i="0" lang="en-US" sz="3466" u="none" cap="none" strike="noStrike">
                <a:solidFill>
                  <a:srgbClr val="000000"/>
                </a:solidFill>
                <a:latin typeface="Quicksand"/>
                <a:ea typeface="Quicksand"/>
                <a:cs typeface="Quicksand"/>
                <a:sym typeface="Quicksand"/>
              </a:rPr>
              <a:t>behaviour is often a way of gaining attention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55" name="Google Shape;155;p5"/>
          <p:cNvSpPr/>
          <p:nvPr/>
        </p:nvSpPr>
        <p:spPr>
          <a:xfrm rot="4182716">
            <a:off x="16301329" y="-1568687"/>
            <a:ext cx="2943750" cy="3630186"/>
          </a:xfrm>
          <a:custGeom>
            <a:rect b="b" l="l" r="r" t="t"/>
            <a:pathLst>
              <a:path extrusionOk="0" h="3630186" w="2943750">
                <a:moveTo>
                  <a:pt x="0" y="0"/>
                </a:moveTo>
                <a:lnTo>
                  <a:pt x="2943751" y="0"/>
                </a:lnTo>
                <a:lnTo>
                  <a:pt x="2943751" y="3630185"/>
                </a:lnTo>
                <a:lnTo>
                  <a:pt x="0" y="3630185"/>
                </a:lnTo>
                <a:lnTo>
                  <a:pt x="0" y="0"/>
                </a:lnTo>
                <a:close/>
              </a:path>
            </a:pathLst>
          </a:custGeom>
          <a:blipFill rotWithShape="1">
            <a:blip r:embed="rId4">
              <a:alphaModFix/>
            </a:blip>
            <a:stretch>
              <a:fillRect b="0" l="0" r="0" t="0"/>
            </a:stretch>
          </a:blipFill>
          <a:ln>
            <a:noFill/>
          </a:ln>
        </p:spPr>
      </p:sp>
      <p:sp>
        <p:nvSpPr>
          <p:cNvPr id="156" name="Google Shape;156;p5"/>
          <p:cNvSpPr/>
          <p:nvPr/>
        </p:nvSpPr>
        <p:spPr>
          <a:xfrm>
            <a:off x="-1016036" y="8353207"/>
            <a:ext cx="2781341" cy="2859323"/>
          </a:xfrm>
          <a:custGeom>
            <a:rect b="b" l="l" r="r" t="t"/>
            <a:pathLst>
              <a:path extrusionOk="0" h="2859323" w="2781341">
                <a:moveTo>
                  <a:pt x="0" y="0"/>
                </a:moveTo>
                <a:lnTo>
                  <a:pt x="2781342" y="0"/>
                </a:lnTo>
                <a:lnTo>
                  <a:pt x="2781342" y="2859323"/>
                </a:lnTo>
                <a:lnTo>
                  <a:pt x="0" y="2859323"/>
                </a:lnTo>
                <a:lnTo>
                  <a:pt x="0" y="0"/>
                </a:lnTo>
                <a:close/>
              </a:path>
            </a:pathLst>
          </a:custGeom>
          <a:blipFill rotWithShape="1">
            <a:blip r:embed="rId5">
              <a:alphaModFix/>
            </a:blip>
            <a:stretch>
              <a:fillRect b="0" l="0" r="0" t="0"/>
            </a:stretch>
          </a:blipFill>
          <a:ln>
            <a:noFill/>
          </a:ln>
        </p:spPr>
      </p:sp>
      <p:sp>
        <p:nvSpPr>
          <p:cNvPr id="157" name="Google Shape;157;p5"/>
          <p:cNvSpPr/>
          <p:nvPr/>
        </p:nvSpPr>
        <p:spPr>
          <a:xfrm>
            <a:off x="3186091" y="2256333"/>
            <a:ext cx="5769805" cy="4636825"/>
          </a:xfrm>
          <a:custGeom>
            <a:rect b="b" l="l" r="r" t="t"/>
            <a:pathLst>
              <a:path extrusionOk="0" h="6182433" w="7693073">
                <a:moveTo>
                  <a:pt x="0" y="0"/>
                </a:moveTo>
                <a:lnTo>
                  <a:pt x="7693073" y="0"/>
                </a:lnTo>
                <a:lnTo>
                  <a:pt x="7693073" y="6182433"/>
                </a:lnTo>
                <a:lnTo>
                  <a:pt x="0" y="6182433"/>
                </a:lnTo>
                <a:lnTo>
                  <a:pt x="0" y="0"/>
                </a:lnTo>
                <a:close/>
              </a:path>
            </a:pathLst>
          </a:custGeom>
          <a:blipFill rotWithShape="1">
            <a:blip r:embed="rId6">
              <a:alphaModFix/>
            </a:blip>
            <a:stretch>
              <a:fillRect b="0" l="0" r="0" t="0"/>
            </a:stretch>
          </a:blipFill>
          <a:ln>
            <a:noFill/>
          </a:ln>
        </p:spPr>
      </p:sp>
      <p:sp>
        <p:nvSpPr>
          <p:cNvPr id="158" name="Google Shape;158;p5"/>
          <p:cNvSpPr/>
          <p:nvPr/>
        </p:nvSpPr>
        <p:spPr>
          <a:xfrm>
            <a:off x="3186091" y="7290293"/>
            <a:ext cx="5769805" cy="1517218"/>
          </a:xfrm>
          <a:custGeom>
            <a:rect b="b" l="l" r="r" t="t"/>
            <a:pathLst>
              <a:path extrusionOk="0" h="2022957" w="7693073">
                <a:moveTo>
                  <a:pt x="0" y="0"/>
                </a:moveTo>
                <a:lnTo>
                  <a:pt x="7693073" y="0"/>
                </a:lnTo>
                <a:lnTo>
                  <a:pt x="7693073" y="2022958"/>
                </a:lnTo>
                <a:lnTo>
                  <a:pt x="0" y="2022958"/>
                </a:lnTo>
                <a:lnTo>
                  <a:pt x="0" y="0"/>
                </a:lnTo>
                <a:close/>
              </a:path>
            </a:pathLst>
          </a:custGeom>
          <a:blipFill rotWithShape="1">
            <a:blip r:embed="rId7">
              <a:alphaModFix/>
            </a:blip>
            <a:stretch>
              <a:fillRect b="0" l="0" r="0" t="0"/>
            </a:stretch>
          </a:blipFill>
          <a:ln>
            <a:noFill/>
          </a:ln>
        </p:spPr>
      </p:sp>
      <p:cxnSp>
        <p:nvCxnSpPr>
          <p:cNvPr id="159" name="Google Shape;159;p5"/>
          <p:cNvCxnSpPr/>
          <p:nvPr/>
        </p:nvCxnSpPr>
        <p:spPr>
          <a:xfrm>
            <a:off x="9471085" y="2615903"/>
            <a:ext cx="0" cy="5603440"/>
          </a:xfrm>
          <a:prstGeom prst="straightConnector1">
            <a:avLst/>
          </a:prstGeom>
          <a:noFill/>
          <a:ln cap="flat" cmpd="sng" w="300525">
            <a:solidFill>
              <a:srgbClr val="000000"/>
            </a:solidFill>
            <a:prstDash val="dash"/>
            <a:round/>
            <a:headEnd len="sm" w="sm" type="none"/>
            <a:tailEnd len="med" w="med" type="stealth"/>
          </a:ln>
        </p:spPr>
      </p:cxnSp>
      <p:sp>
        <p:nvSpPr>
          <p:cNvPr id="160" name="Google Shape;160;p5"/>
          <p:cNvSpPr txBox="1"/>
          <p:nvPr/>
        </p:nvSpPr>
        <p:spPr>
          <a:xfrm>
            <a:off x="3420841" y="2604557"/>
            <a:ext cx="5300304" cy="560279"/>
          </a:xfrm>
          <a:prstGeom prst="rect">
            <a:avLst/>
          </a:prstGeom>
          <a:noFill/>
          <a:ln>
            <a:noFill/>
          </a:ln>
        </p:spPr>
        <p:txBody>
          <a:bodyPr anchorCtr="0" anchor="t" bIns="0" lIns="0" spcFirstLastPara="1" rIns="0" wrap="square" tIns="0">
            <a:spAutoFit/>
          </a:bodyPr>
          <a:lstStyle/>
          <a:p>
            <a:pPr indent="0" lvl="0" marL="0" marR="0" rtl="0" algn="ctr">
              <a:lnSpc>
                <a:spcPct val="134997"/>
              </a:lnSpc>
              <a:spcBef>
                <a:spcPts val="0"/>
              </a:spcBef>
              <a:spcAft>
                <a:spcPts val="0"/>
              </a:spcAft>
              <a:buNone/>
            </a:pPr>
            <a:r>
              <a:rPr b="1" i="0" lang="en-US" sz="3466" u="none" cap="none" strike="noStrike">
                <a:solidFill>
                  <a:srgbClr val="000000"/>
                </a:solidFill>
                <a:latin typeface="Quicksand SemiBold"/>
                <a:ea typeface="Quicksand SemiBold"/>
                <a:cs typeface="Quicksand SemiBold"/>
                <a:sym typeface="Quicksand SemiBold"/>
              </a:rPr>
              <a:t>Parent gives instruction</a:t>
            </a:r>
            <a:endParaRPr/>
          </a:p>
        </p:txBody>
      </p:sp>
      <p:sp>
        <p:nvSpPr>
          <p:cNvPr id="161" name="Google Shape;161;p5"/>
          <p:cNvSpPr txBox="1"/>
          <p:nvPr/>
        </p:nvSpPr>
        <p:spPr>
          <a:xfrm>
            <a:off x="3420841" y="5939678"/>
            <a:ext cx="5300304" cy="560279"/>
          </a:xfrm>
          <a:prstGeom prst="rect">
            <a:avLst/>
          </a:prstGeom>
          <a:noFill/>
          <a:ln>
            <a:noFill/>
          </a:ln>
        </p:spPr>
        <p:txBody>
          <a:bodyPr anchorCtr="0" anchor="t" bIns="0" lIns="0" spcFirstLastPara="1" rIns="0" wrap="square" tIns="0">
            <a:spAutoFit/>
          </a:bodyPr>
          <a:lstStyle/>
          <a:p>
            <a:pPr indent="0" lvl="0" marL="0" marR="0" rtl="0" algn="ctr">
              <a:lnSpc>
                <a:spcPct val="134997"/>
              </a:lnSpc>
              <a:spcBef>
                <a:spcPts val="0"/>
              </a:spcBef>
              <a:spcAft>
                <a:spcPts val="0"/>
              </a:spcAft>
              <a:buNone/>
            </a:pPr>
            <a:r>
              <a:rPr b="1" i="0" lang="en-US" sz="3466" u="none" cap="none" strike="noStrike">
                <a:solidFill>
                  <a:srgbClr val="000000"/>
                </a:solidFill>
                <a:latin typeface="Quicksand SemiBold"/>
                <a:ea typeface="Quicksand SemiBold"/>
                <a:cs typeface="Quicksand SemiBold"/>
                <a:sym typeface="Quicksand SemiBold"/>
              </a:rPr>
              <a:t>Parent shouts</a:t>
            </a:r>
            <a:endParaRPr/>
          </a:p>
        </p:txBody>
      </p:sp>
      <p:sp>
        <p:nvSpPr>
          <p:cNvPr id="162" name="Google Shape;162;p5"/>
          <p:cNvSpPr txBox="1"/>
          <p:nvPr/>
        </p:nvSpPr>
        <p:spPr>
          <a:xfrm>
            <a:off x="3420841" y="4297844"/>
            <a:ext cx="5300304" cy="508825"/>
          </a:xfrm>
          <a:prstGeom prst="rect">
            <a:avLst/>
          </a:prstGeom>
          <a:noFill/>
          <a:ln>
            <a:noFill/>
          </a:ln>
        </p:spPr>
        <p:txBody>
          <a:bodyPr anchorCtr="0" anchor="t" bIns="0" lIns="0" spcFirstLastPara="1" rIns="0" wrap="square" tIns="0">
            <a:spAutoFit/>
          </a:bodyPr>
          <a:lstStyle/>
          <a:p>
            <a:pPr indent="0" lvl="0" marL="0" marR="0" rtl="0" algn="ctr">
              <a:lnSpc>
                <a:spcPct val="134996"/>
              </a:lnSpc>
              <a:spcBef>
                <a:spcPts val="0"/>
              </a:spcBef>
              <a:spcAft>
                <a:spcPts val="0"/>
              </a:spcAft>
              <a:buNone/>
            </a:pPr>
            <a:r>
              <a:rPr b="1" i="0" lang="en-US" sz="3166" u="none" cap="none" strike="noStrike">
                <a:solidFill>
                  <a:srgbClr val="000000"/>
                </a:solidFill>
                <a:latin typeface="Quicksand SemiBold"/>
                <a:ea typeface="Quicksand SemiBold"/>
                <a:cs typeface="Quicksand SemiBold"/>
                <a:sym typeface="Quicksand SemiBold"/>
              </a:rPr>
              <a:t>Child screams and resists</a:t>
            </a:r>
            <a:endParaRPr/>
          </a:p>
        </p:txBody>
      </p:sp>
      <p:sp>
        <p:nvSpPr>
          <p:cNvPr id="163" name="Google Shape;163;p5"/>
          <p:cNvSpPr txBox="1"/>
          <p:nvPr/>
        </p:nvSpPr>
        <p:spPr>
          <a:xfrm>
            <a:off x="3412629" y="7290312"/>
            <a:ext cx="5300400" cy="1253700"/>
          </a:xfrm>
          <a:prstGeom prst="rect">
            <a:avLst/>
          </a:prstGeom>
          <a:noFill/>
          <a:ln>
            <a:noFill/>
          </a:ln>
        </p:spPr>
        <p:txBody>
          <a:bodyPr anchorCtr="0" anchor="t" bIns="0" lIns="0" spcFirstLastPara="1" rIns="0" wrap="square" tIns="0">
            <a:spAutoFit/>
          </a:bodyPr>
          <a:lstStyle/>
          <a:p>
            <a:pPr indent="0" lvl="0" marL="0" marR="0" rtl="0" algn="ctr">
              <a:lnSpc>
                <a:spcPct val="134997"/>
              </a:lnSpc>
              <a:spcBef>
                <a:spcPts val="0"/>
              </a:spcBef>
              <a:spcAft>
                <a:spcPts val="0"/>
              </a:spcAft>
              <a:buNone/>
            </a:pPr>
            <a:r>
              <a:rPr b="1" lang="en-US" sz="3466">
                <a:latin typeface="Quicksand SemiBold"/>
                <a:ea typeface="Quicksand SemiBold"/>
                <a:cs typeface="Quicksand SemiBold"/>
                <a:sym typeface="Quicksand SemiBold"/>
              </a:rPr>
              <a:t>Situation escalates until..</a:t>
            </a:r>
            <a:endParaRPr/>
          </a:p>
        </p:txBody>
      </p:sp>
      <p:sp>
        <p:nvSpPr>
          <p:cNvPr id="164" name="Google Shape;164;p5"/>
          <p:cNvSpPr/>
          <p:nvPr/>
        </p:nvSpPr>
        <p:spPr>
          <a:xfrm>
            <a:off x="374635" y="4746007"/>
            <a:ext cx="2358268" cy="2128337"/>
          </a:xfrm>
          <a:custGeom>
            <a:rect b="b" l="l" r="r" t="t"/>
            <a:pathLst>
              <a:path extrusionOk="0" h="2128337" w="2358268">
                <a:moveTo>
                  <a:pt x="0" y="0"/>
                </a:moveTo>
                <a:lnTo>
                  <a:pt x="2358269" y="0"/>
                </a:lnTo>
                <a:lnTo>
                  <a:pt x="2358269" y="2128337"/>
                </a:lnTo>
                <a:lnTo>
                  <a:pt x="0" y="2128337"/>
                </a:lnTo>
                <a:lnTo>
                  <a:pt x="0" y="0"/>
                </a:lnTo>
                <a:close/>
              </a:path>
            </a:pathLst>
          </a:custGeom>
          <a:blipFill rotWithShape="1">
            <a:blip r:embed="rId8">
              <a:alphaModFix/>
            </a:blip>
            <a:stretch>
              <a:fillRect b="0" l="0" r="0" t="0"/>
            </a:stretch>
          </a:blipFill>
          <a:ln>
            <a:noFill/>
          </a:ln>
        </p:spPr>
      </p:sp>
      <p:sp>
        <p:nvSpPr>
          <p:cNvPr id="165" name="Google Shape;165;p5"/>
          <p:cNvSpPr/>
          <p:nvPr/>
        </p:nvSpPr>
        <p:spPr>
          <a:xfrm>
            <a:off x="10040985" y="2389320"/>
            <a:ext cx="7436642" cy="6841710"/>
          </a:xfrm>
          <a:custGeom>
            <a:rect b="b" l="l" r="r" t="t"/>
            <a:pathLst>
              <a:path extrusionOk="0" h="6841710" w="7436642">
                <a:moveTo>
                  <a:pt x="0" y="0"/>
                </a:moveTo>
                <a:lnTo>
                  <a:pt x="7436642" y="0"/>
                </a:lnTo>
                <a:lnTo>
                  <a:pt x="7436642" y="6841710"/>
                </a:lnTo>
                <a:lnTo>
                  <a:pt x="0" y="6841710"/>
                </a:lnTo>
                <a:lnTo>
                  <a:pt x="0" y="0"/>
                </a:lnTo>
                <a:close/>
              </a:path>
            </a:pathLst>
          </a:custGeom>
          <a:blipFill rotWithShape="1">
            <a:blip r:embed="rId9">
              <a:alphaModFix/>
            </a:blip>
            <a:stretch>
              <a:fillRect b="0" l="0" r="0" t="0"/>
            </a:stretch>
          </a:blipFill>
          <a:ln>
            <a:noFill/>
          </a:ln>
        </p:spPr>
      </p:sp>
      <p:sp>
        <p:nvSpPr>
          <p:cNvPr id="166" name="Google Shape;166;p5"/>
          <p:cNvSpPr txBox="1"/>
          <p:nvPr/>
        </p:nvSpPr>
        <p:spPr>
          <a:xfrm>
            <a:off x="-347526" y="648043"/>
            <a:ext cx="18120730" cy="921279"/>
          </a:xfrm>
          <a:prstGeom prst="rect">
            <a:avLst/>
          </a:prstGeom>
          <a:noFill/>
          <a:ln>
            <a:noFill/>
          </a:ln>
        </p:spPr>
        <p:txBody>
          <a:bodyPr anchorCtr="0" anchor="t" bIns="0" lIns="0" spcFirstLastPara="1" rIns="0" wrap="square" tIns="0">
            <a:spAutoFit/>
          </a:bodyPr>
          <a:lstStyle/>
          <a:p>
            <a:pPr indent="0" lvl="0" marL="0" marR="0" rtl="0" algn="ctr">
              <a:lnSpc>
                <a:spcPct val="96000"/>
              </a:lnSpc>
              <a:spcBef>
                <a:spcPts val="0"/>
              </a:spcBef>
              <a:spcAft>
                <a:spcPts val="0"/>
              </a:spcAft>
              <a:buNone/>
            </a:pPr>
            <a:r>
              <a:rPr b="0" i="0" lang="en-US" sz="7100" u="none" cap="none" strike="noStrike">
                <a:solidFill>
                  <a:srgbClr val="303030"/>
                </a:solidFill>
                <a:latin typeface="Arial"/>
                <a:ea typeface="Arial"/>
                <a:cs typeface="Arial"/>
                <a:sym typeface="Arial"/>
              </a:rPr>
              <a:t>PARENT TRAP</a:t>
            </a:r>
            <a:endParaRPr/>
          </a:p>
        </p:txBody>
      </p:sp>
      <p:sp>
        <p:nvSpPr>
          <p:cNvPr id="167" name="Google Shape;167;p5"/>
          <p:cNvSpPr txBox="1"/>
          <p:nvPr/>
        </p:nvSpPr>
        <p:spPr>
          <a:xfrm>
            <a:off x="10360375" y="3428750"/>
            <a:ext cx="7117200" cy="5852400"/>
          </a:xfrm>
          <a:prstGeom prst="rect">
            <a:avLst/>
          </a:prstGeom>
          <a:noFill/>
          <a:ln>
            <a:noFill/>
          </a:ln>
        </p:spPr>
        <p:txBody>
          <a:bodyPr anchorCtr="0" anchor="t" bIns="0" lIns="0" spcFirstLastPara="1" rIns="0" wrap="square" tIns="0">
            <a:spAutoFit/>
          </a:bodyPr>
          <a:lstStyle/>
          <a:p>
            <a:pPr indent="0" lvl="0" marL="0" marR="0" rtl="0" algn="l">
              <a:lnSpc>
                <a:spcPct val="135019"/>
              </a:lnSpc>
              <a:spcBef>
                <a:spcPts val="0"/>
              </a:spcBef>
              <a:spcAft>
                <a:spcPts val="0"/>
              </a:spcAft>
              <a:buNone/>
            </a:pPr>
            <a:r>
              <a:rPr b="1" i="0" lang="en-US" sz="3638" u="none" cap="none" strike="noStrike">
                <a:solidFill>
                  <a:srgbClr val="000000"/>
                </a:solidFill>
                <a:latin typeface="Quicksand SemiBold"/>
                <a:ea typeface="Quicksand SemiBold"/>
                <a:cs typeface="Quicksand SemiBold"/>
                <a:sym typeface="Quicksand SemiBold"/>
              </a:rPr>
              <a:t>1.Child listens - parent learns shouting = effective</a:t>
            </a:r>
            <a:endParaRPr b="1" i="0" sz="3638" u="none" cap="none" strike="noStrike">
              <a:solidFill>
                <a:srgbClr val="000000"/>
              </a:solidFill>
              <a:latin typeface="Quicksand SemiBold"/>
              <a:ea typeface="Quicksand SemiBold"/>
              <a:cs typeface="Quicksand SemiBold"/>
              <a:sym typeface="Quicksand SemiBold"/>
            </a:endParaRPr>
          </a:p>
          <a:p>
            <a:pPr indent="0" lvl="0" marL="0" marR="0" rtl="0" algn="l">
              <a:lnSpc>
                <a:spcPct val="135019"/>
              </a:lnSpc>
              <a:spcBef>
                <a:spcPts val="0"/>
              </a:spcBef>
              <a:spcAft>
                <a:spcPts val="0"/>
              </a:spcAft>
              <a:buNone/>
            </a:pPr>
            <a:r>
              <a:rPr b="1" lang="en-US" sz="3638">
                <a:latin typeface="Quicksand SemiBold"/>
                <a:ea typeface="Quicksand SemiBold"/>
                <a:cs typeface="Quicksand SemiBold"/>
                <a:sym typeface="Quicksand SemiBold"/>
              </a:rPr>
              <a:t>OR</a:t>
            </a:r>
            <a:endParaRPr b="1" i="0" sz="3638" u="none" cap="none" strike="noStrike">
              <a:solidFill>
                <a:srgbClr val="000000"/>
              </a:solidFill>
              <a:latin typeface="Quicksand SemiBold"/>
              <a:ea typeface="Quicksand SemiBold"/>
              <a:cs typeface="Quicksand SemiBold"/>
              <a:sym typeface="Quicksand SemiBold"/>
            </a:endParaRPr>
          </a:p>
          <a:p>
            <a:pPr indent="0" lvl="0" marL="0" marR="0" rtl="0" algn="l">
              <a:lnSpc>
                <a:spcPct val="135019"/>
              </a:lnSpc>
              <a:spcBef>
                <a:spcPts val="0"/>
              </a:spcBef>
              <a:spcAft>
                <a:spcPts val="0"/>
              </a:spcAft>
              <a:buNone/>
            </a:pPr>
            <a:r>
              <a:rPr b="1" i="0" lang="en-US" sz="3638" u="none" cap="none" strike="noStrike">
                <a:solidFill>
                  <a:srgbClr val="000000"/>
                </a:solidFill>
                <a:latin typeface="Quicksand SemiBold"/>
                <a:ea typeface="Quicksand SemiBold"/>
                <a:cs typeface="Quicksand SemiBold"/>
                <a:sym typeface="Quicksand SemiBold"/>
              </a:rPr>
              <a:t>2. Parent gives up - child learns if they continue for long enough, parent will give up = they will not have to do what they are asked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6"/>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73" name="Google Shape;173;p6"/>
          <p:cNvSpPr txBox="1"/>
          <p:nvPr/>
        </p:nvSpPr>
        <p:spPr>
          <a:xfrm>
            <a:off x="-202175" y="2955675"/>
            <a:ext cx="18152400" cy="8151900"/>
          </a:xfrm>
          <a:prstGeom prst="rect">
            <a:avLst/>
          </a:prstGeom>
          <a:noFill/>
          <a:ln>
            <a:noFill/>
          </a:ln>
        </p:spPr>
        <p:txBody>
          <a:bodyPr anchorCtr="0" anchor="t" bIns="0" lIns="0" spcFirstLastPara="1" rIns="0" wrap="square" tIns="0">
            <a:spAutoFit/>
          </a:bodyPr>
          <a:lstStyle/>
          <a:p>
            <a:pPr indent="-428254" lvl="1" marL="894608" marR="0" rtl="0" algn="l">
              <a:lnSpc>
                <a:spcPct val="170021"/>
              </a:lnSpc>
              <a:spcBef>
                <a:spcPts val="0"/>
              </a:spcBef>
              <a:spcAft>
                <a:spcPts val="0"/>
              </a:spcAft>
              <a:buClr>
                <a:srgbClr val="000000"/>
              </a:buClr>
              <a:buSzPts val="3843"/>
              <a:buFont typeface="Arial"/>
              <a:buChar char="•"/>
            </a:pPr>
            <a:r>
              <a:rPr b="1" i="0" lang="en-US" sz="3843" u="none" cap="none" strike="noStrike">
                <a:solidFill>
                  <a:srgbClr val="000000"/>
                </a:solidFill>
                <a:latin typeface="Quicksand"/>
                <a:ea typeface="Quicksand"/>
                <a:cs typeface="Quicksand"/>
                <a:sym typeface="Quicksand"/>
              </a:rPr>
              <a:t>Negative attention</a:t>
            </a:r>
            <a:r>
              <a:rPr b="0" i="0" lang="en-US" sz="3843" u="none" cap="none" strike="noStrike">
                <a:solidFill>
                  <a:srgbClr val="000000"/>
                </a:solidFill>
                <a:latin typeface="Quicksand"/>
                <a:ea typeface="Quicksand"/>
                <a:cs typeface="Quicksand"/>
                <a:sym typeface="Quicksand"/>
              </a:rPr>
              <a:t> lets your child know you do not like what they have done - this can look like scolding, correcting, yelling</a:t>
            </a:r>
            <a:endParaRPr sz="1100"/>
          </a:p>
          <a:p>
            <a:pPr indent="0" lvl="0" marL="0" marR="0" rtl="0" algn="l">
              <a:lnSpc>
                <a:spcPct val="87955"/>
              </a:lnSpc>
              <a:spcBef>
                <a:spcPts val="0"/>
              </a:spcBef>
              <a:spcAft>
                <a:spcPts val="0"/>
              </a:spcAft>
              <a:buNone/>
            </a:pPr>
            <a:r>
              <a:t/>
            </a:r>
            <a:endParaRPr b="0" i="0" sz="3843" u="none" cap="none" strike="noStrike">
              <a:solidFill>
                <a:srgbClr val="000000"/>
              </a:solidFill>
              <a:latin typeface="Quicksand"/>
              <a:ea typeface="Quicksand"/>
              <a:cs typeface="Quicksand"/>
              <a:sym typeface="Quicksand"/>
            </a:endParaRPr>
          </a:p>
          <a:p>
            <a:pPr indent="-428254" lvl="1" marL="894608" marR="0" rtl="0" algn="l">
              <a:lnSpc>
                <a:spcPct val="170021"/>
              </a:lnSpc>
              <a:spcBef>
                <a:spcPts val="0"/>
              </a:spcBef>
              <a:spcAft>
                <a:spcPts val="0"/>
              </a:spcAft>
              <a:buClr>
                <a:srgbClr val="000000"/>
              </a:buClr>
              <a:buSzPts val="3843"/>
              <a:buFont typeface="Arial"/>
              <a:buChar char="•"/>
            </a:pPr>
            <a:r>
              <a:rPr b="0" i="0" lang="en-US" sz="3843" u="none" cap="none" strike="noStrike">
                <a:solidFill>
                  <a:srgbClr val="000000"/>
                </a:solidFill>
                <a:latin typeface="Quicksand"/>
                <a:ea typeface="Quicksand"/>
                <a:cs typeface="Quicksand"/>
                <a:sym typeface="Quicksand"/>
              </a:rPr>
              <a:t>Two key things to keep in mind:</a:t>
            </a:r>
            <a:endParaRPr sz="1100"/>
          </a:p>
          <a:p>
            <a:pPr indent="-577354" lvl="2" marL="1789216" marR="0" rtl="0" algn="l">
              <a:lnSpc>
                <a:spcPct val="170021"/>
              </a:lnSpc>
              <a:spcBef>
                <a:spcPts val="0"/>
              </a:spcBef>
              <a:spcAft>
                <a:spcPts val="0"/>
              </a:spcAft>
              <a:buClr>
                <a:srgbClr val="000000"/>
              </a:buClr>
              <a:buSzPts val="3843"/>
              <a:buFont typeface="Arial"/>
              <a:buChar char="⚬"/>
            </a:pPr>
            <a:r>
              <a:rPr b="1" i="0" lang="en-US" sz="3843" u="none" cap="none" strike="noStrike">
                <a:solidFill>
                  <a:srgbClr val="000000"/>
                </a:solidFill>
                <a:latin typeface="Quicksand"/>
                <a:ea typeface="Quicksand"/>
                <a:cs typeface="Quicksand"/>
                <a:sym typeface="Quicksand"/>
              </a:rPr>
              <a:t>ANY ATTENTION</a:t>
            </a:r>
            <a:r>
              <a:rPr b="0" i="0" lang="en-US" sz="3843" u="none" cap="none" strike="noStrike">
                <a:solidFill>
                  <a:srgbClr val="000000"/>
                </a:solidFill>
                <a:latin typeface="Quicksand"/>
                <a:ea typeface="Quicksand"/>
                <a:cs typeface="Quicksand"/>
                <a:sym typeface="Quicksand"/>
              </a:rPr>
              <a:t> (positive or negative) after a behaviour </a:t>
            </a:r>
            <a:r>
              <a:rPr b="1" i="0" lang="en-US" sz="3843" u="none" cap="none" strike="noStrike">
                <a:solidFill>
                  <a:srgbClr val="000000"/>
                </a:solidFill>
                <a:latin typeface="Quicksand"/>
                <a:ea typeface="Quicksand"/>
                <a:cs typeface="Quicksand"/>
                <a:sym typeface="Quicksand"/>
              </a:rPr>
              <a:t>increases chance that behaviour will happen again</a:t>
            </a:r>
            <a:endParaRPr sz="1100"/>
          </a:p>
          <a:p>
            <a:pPr indent="-577354" lvl="2" marL="1789216" marR="0" rtl="0" algn="l">
              <a:lnSpc>
                <a:spcPct val="170021"/>
              </a:lnSpc>
              <a:spcBef>
                <a:spcPts val="0"/>
              </a:spcBef>
              <a:spcAft>
                <a:spcPts val="0"/>
              </a:spcAft>
              <a:buClr>
                <a:srgbClr val="000000"/>
              </a:buClr>
              <a:buSzPts val="3843"/>
              <a:buFont typeface="Arial"/>
              <a:buChar char="⚬"/>
            </a:pPr>
            <a:r>
              <a:rPr b="1" i="0" lang="en-US" sz="3843" u="none" cap="none" strike="noStrike">
                <a:solidFill>
                  <a:srgbClr val="000000"/>
                </a:solidFill>
                <a:latin typeface="Quicksand"/>
                <a:ea typeface="Quicksand"/>
                <a:cs typeface="Quicksand"/>
                <a:sym typeface="Quicksand"/>
              </a:rPr>
              <a:t>Negative attention becomes a problem if used MORE than positive attention</a:t>
            </a:r>
            <a:endParaRPr sz="1100"/>
          </a:p>
          <a:p>
            <a:pPr indent="0" lvl="0" marL="0" marR="0" rtl="0" algn="l">
              <a:lnSpc>
                <a:spcPct val="170021"/>
              </a:lnSpc>
              <a:spcBef>
                <a:spcPts val="0"/>
              </a:spcBef>
              <a:spcAft>
                <a:spcPts val="0"/>
              </a:spcAft>
              <a:buNone/>
            </a:pPr>
            <a:r>
              <a:t/>
            </a:r>
            <a:endParaRPr b="1" i="0" sz="3843" u="none" cap="none" strike="noStrike">
              <a:solidFill>
                <a:srgbClr val="000000"/>
              </a:solidFill>
              <a:latin typeface="Quicksand"/>
              <a:ea typeface="Quicksand"/>
              <a:cs typeface="Quicksand"/>
              <a:sym typeface="Quicksand"/>
            </a:endParaRPr>
          </a:p>
        </p:txBody>
      </p:sp>
      <p:sp>
        <p:nvSpPr>
          <p:cNvPr id="174" name="Google Shape;174;p6"/>
          <p:cNvSpPr txBox="1"/>
          <p:nvPr/>
        </p:nvSpPr>
        <p:spPr>
          <a:xfrm>
            <a:off x="1028700" y="857250"/>
            <a:ext cx="12462793" cy="156656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9200" u="none" cap="none" strike="noStrike">
                <a:solidFill>
                  <a:srgbClr val="000000"/>
                </a:solidFill>
                <a:latin typeface="Arial"/>
                <a:ea typeface="Arial"/>
                <a:cs typeface="Arial"/>
                <a:sym typeface="Arial"/>
              </a:rPr>
              <a:t>Remember...</a:t>
            </a:r>
            <a:endParaRPr/>
          </a:p>
        </p:txBody>
      </p:sp>
      <p:grpSp>
        <p:nvGrpSpPr>
          <p:cNvPr id="175" name="Google Shape;175;p6"/>
          <p:cNvGrpSpPr/>
          <p:nvPr/>
        </p:nvGrpSpPr>
        <p:grpSpPr>
          <a:xfrm>
            <a:off x="9620075" y="181797"/>
            <a:ext cx="8569949" cy="2917469"/>
            <a:chOff x="0" y="0"/>
            <a:chExt cx="11426599" cy="3889959"/>
          </a:xfrm>
        </p:grpSpPr>
        <p:sp>
          <p:nvSpPr>
            <p:cNvPr id="176" name="Google Shape;176;p6"/>
            <p:cNvSpPr/>
            <p:nvPr/>
          </p:nvSpPr>
          <p:spPr>
            <a:xfrm>
              <a:off x="0" y="0"/>
              <a:ext cx="11426599" cy="3889959"/>
            </a:xfrm>
            <a:custGeom>
              <a:rect b="b" l="l" r="r" t="t"/>
              <a:pathLst>
                <a:path extrusionOk="0" h="3889959" w="11426599">
                  <a:moveTo>
                    <a:pt x="0" y="0"/>
                  </a:moveTo>
                  <a:lnTo>
                    <a:pt x="11426599" y="0"/>
                  </a:lnTo>
                  <a:lnTo>
                    <a:pt x="11426599" y="3889959"/>
                  </a:lnTo>
                  <a:lnTo>
                    <a:pt x="0" y="3889959"/>
                  </a:lnTo>
                  <a:lnTo>
                    <a:pt x="0" y="0"/>
                  </a:lnTo>
                  <a:close/>
                </a:path>
              </a:pathLst>
            </a:custGeom>
            <a:blipFill rotWithShape="1">
              <a:blip r:embed="rId4">
                <a:alphaModFix/>
              </a:blip>
              <a:stretch>
                <a:fillRect b="0" l="0" r="0" t="0"/>
              </a:stretch>
            </a:blipFill>
            <a:ln>
              <a:noFill/>
            </a:ln>
          </p:spPr>
        </p:sp>
        <p:sp>
          <p:nvSpPr>
            <p:cNvPr id="177" name="Google Shape;177;p6"/>
            <p:cNvSpPr/>
            <p:nvPr/>
          </p:nvSpPr>
          <p:spPr>
            <a:xfrm>
              <a:off x="6460707" y="1383132"/>
              <a:ext cx="1085068" cy="994645"/>
            </a:xfrm>
            <a:custGeom>
              <a:rect b="b" l="l" r="r" t="t"/>
              <a:pathLst>
                <a:path extrusionOk="0" h="994645" w="1085068">
                  <a:moveTo>
                    <a:pt x="0" y="0"/>
                  </a:moveTo>
                  <a:lnTo>
                    <a:pt x="1085068" y="0"/>
                  </a:lnTo>
                  <a:lnTo>
                    <a:pt x="1085068" y="994646"/>
                  </a:lnTo>
                  <a:lnTo>
                    <a:pt x="0" y="994646"/>
                  </a:lnTo>
                  <a:lnTo>
                    <a:pt x="0" y="0"/>
                  </a:lnTo>
                  <a:close/>
                </a:path>
              </a:pathLst>
            </a:custGeom>
            <a:blipFill rotWithShape="1">
              <a:blip r:embed="rId5">
                <a:alphaModFix/>
              </a:blip>
              <a:stretch>
                <a:fillRect b="0" l="0" r="0" t="0"/>
              </a:stretch>
            </a:blipFill>
            <a:ln>
              <a:noFill/>
            </a:ln>
          </p:spPr>
        </p:sp>
        <p:sp>
          <p:nvSpPr>
            <p:cNvPr id="178" name="Google Shape;178;p6"/>
            <p:cNvSpPr/>
            <p:nvPr/>
          </p:nvSpPr>
          <p:spPr>
            <a:xfrm>
              <a:off x="10403411" y="2467981"/>
              <a:ext cx="875929" cy="793811"/>
            </a:xfrm>
            <a:custGeom>
              <a:rect b="b" l="l" r="r" t="t"/>
              <a:pathLst>
                <a:path extrusionOk="0" h="793811" w="875929">
                  <a:moveTo>
                    <a:pt x="0" y="0"/>
                  </a:moveTo>
                  <a:lnTo>
                    <a:pt x="875930" y="0"/>
                  </a:lnTo>
                  <a:lnTo>
                    <a:pt x="875930" y="793811"/>
                  </a:lnTo>
                  <a:lnTo>
                    <a:pt x="0" y="793811"/>
                  </a:lnTo>
                  <a:lnTo>
                    <a:pt x="0" y="0"/>
                  </a:lnTo>
                  <a:close/>
                </a:path>
              </a:pathLst>
            </a:custGeom>
            <a:blipFill rotWithShape="1">
              <a:blip r:embed="rId6">
                <a:alphaModFix/>
              </a:blip>
              <a:stretch>
                <a:fillRect b="0" l="0" r="0" t="0"/>
              </a:stretch>
            </a:blipFill>
            <a:ln>
              <a:noFill/>
            </a:ln>
          </p:spPr>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84" name="Google Shape;184;p7"/>
          <p:cNvSpPr txBox="1"/>
          <p:nvPr/>
        </p:nvSpPr>
        <p:spPr>
          <a:xfrm>
            <a:off x="325275" y="2808748"/>
            <a:ext cx="14874000" cy="7334400"/>
          </a:xfrm>
          <a:prstGeom prst="rect">
            <a:avLst/>
          </a:prstGeom>
          <a:noFill/>
          <a:ln>
            <a:noFill/>
          </a:ln>
        </p:spPr>
        <p:txBody>
          <a:bodyPr anchorCtr="0" anchor="t" bIns="0" lIns="0" spcFirstLastPara="1" rIns="0" wrap="square" tIns="0">
            <a:spAutoFit/>
          </a:bodyPr>
          <a:lstStyle/>
          <a:p>
            <a:pPr indent="0" lvl="0" marL="0" marR="0" rtl="0" algn="l">
              <a:lnSpc>
                <a:spcPct val="250036"/>
              </a:lnSpc>
              <a:spcBef>
                <a:spcPts val="0"/>
              </a:spcBef>
              <a:spcAft>
                <a:spcPts val="0"/>
              </a:spcAft>
              <a:buNone/>
            </a:pPr>
            <a:r>
              <a:rPr b="1" i="0" lang="en-US" sz="4143" u="none" cap="none" strike="noStrike">
                <a:solidFill>
                  <a:srgbClr val="000000"/>
                </a:solidFill>
                <a:latin typeface="Quicksand"/>
                <a:ea typeface="Quicksand"/>
                <a:cs typeface="Quicksand"/>
                <a:sym typeface="Quicksand"/>
              </a:rPr>
              <a:t>Physical touch: </a:t>
            </a:r>
            <a:r>
              <a:rPr b="0" i="0" lang="en-US" sz="4143" u="none" cap="none" strike="noStrike">
                <a:solidFill>
                  <a:srgbClr val="000000"/>
                </a:solidFill>
                <a:latin typeface="Quicksand"/>
                <a:ea typeface="Quicksand"/>
                <a:cs typeface="Quicksand"/>
                <a:sym typeface="Quicksand"/>
              </a:rPr>
              <a:t>cuddles and kisses, sitting next to you</a:t>
            </a:r>
            <a:endParaRPr/>
          </a:p>
          <a:p>
            <a:pPr indent="0" lvl="0" marL="0" marR="0" rtl="0" algn="l">
              <a:lnSpc>
                <a:spcPct val="250036"/>
              </a:lnSpc>
              <a:spcBef>
                <a:spcPts val="0"/>
              </a:spcBef>
              <a:spcAft>
                <a:spcPts val="0"/>
              </a:spcAft>
              <a:buNone/>
            </a:pPr>
            <a:r>
              <a:rPr b="1" i="0" lang="en-US" sz="4143" u="none" cap="none" strike="noStrike">
                <a:solidFill>
                  <a:srgbClr val="000000"/>
                </a:solidFill>
                <a:latin typeface="Quicksand"/>
                <a:ea typeface="Quicksand"/>
                <a:cs typeface="Quicksand"/>
                <a:sym typeface="Quicksand"/>
              </a:rPr>
              <a:t>Words of affirmation: </a:t>
            </a:r>
            <a:r>
              <a:rPr b="0" i="0" lang="en-US" sz="4143" u="none" cap="none" strike="noStrike">
                <a:solidFill>
                  <a:srgbClr val="000000"/>
                </a:solidFill>
                <a:latin typeface="Quicksand"/>
                <a:ea typeface="Quicksand"/>
                <a:cs typeface="Quicksand"/>
                <a:sym typeface="Quicksand"/>
              </a:rPr>
              <a:t>loving words or praise</a:t>
            </a:r>
            <a:endParaRPr/>
          </a:p>
          <a:p>
            <a:pPr indent="0" lvl="0" marL="0" marR="0" rtl="0" algn="l">
              <a:lnSpc>
                <a:spcPct val="100000"/>
              </a:lnSpc>
              <a:spcBef>
                <a:spcPts val="0"/>
              </a:spcBef>
              <a:spcAft>
                <a:spcPts val="0"/>
              </a:spcAft>
              <a:buNone/>
            </a:pPr>
            <a:r>
              <a:rPr b="1" i="0" lang="en-US" sz="4143" u="none" cap="none" strike="noStrike">
                <a:solidFill>
                  <a:srgbClr val="000000"/>
                </a:solidFill>
                <a:latin typeface="Quicksand"/>
                <a:ea typeface="Quicksand"/>
                <a:cs typeface="Quicksand"/>
                <a:sym typeface="Quicksand"/>
              </a:rPr>
              <a:t>Acts of service: </a:t>
            </a:r>
            <a:r>
              <a:rPr b="0" i="0" lang="en-US" sz="4143" u="none" cap="none" strike="noStrike">
                <a:solidFill>
                  <a:srgbClr val="000000"/>
                </a:solidFill>
                <a:latin typeface="Quicksand"/>
                <a:ea typeface="Quicksand"/>
                <a:cs typeface="Quicksand"/>
                <a:sym typeface="Quicksand"/>
              </a:rPr>
              <a:t>doing things like cooking their favourite</a:t>
            </a:r>
            <a:r>
              <a:rPr lang="en-US" sz="4143">
                <a:latin typeface="Quicksand"/>
                <a:ea typeface="Quicksand"/>
                <a:cs typeface="Quicksand"/>
                <a:sym typeface="Quicksand"/>
              </a:rPr>
              <a:t> </a:t>
            </a:r>
            <a:r>
              <a:rPr b="0" i="0" lang="en-US" sz="4143" u="none" cap="none" strike="noStrike">
                <a:solidFill>
                  <a:srgbClr val="000000"/>
                </a:solidFill>
                <a:latin typeface="Quicksand"/>
                <a:ea typeface="Quicksand"/>
                <a:cs typeface="Quicksand"/>
                <a:sym typeface="Quicksand"/>
              </a:rPr>
              <a:t>meal</a:t>
            </a:r>
            <a:endParaRPr b="0" i="0" sz="4143"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None/>
            </a:pPr>
            <a:r>
              <a:t/>
            </a:r>
            <a:endParaRPr sz="4143">
              <a:latin typeface="Quicksand"/>
              <a:ea typeface="Quicksand"/>
              <a:cs typeface="Quicksand"/>
              <a:sym typeface="Quicksand"/>
            </a:endParaRPr>
          </a:p>
          <a:p>
            <a:pPr indent="0" lvl="0" marL="0" marR="0" rtl="0" algn="l">
              <a:lnSpc>
                <a:spcPct val="250036"/>
              </a:lnSpc>
              <a:spcBef>
                <a:spcPts val="0"/>
              </a:spcBef>
              <a:spcAft>
                <a:spcPts val="0"/>
              </a:spcAft>
              <a:buNone/>
            </a:pPr>
            <a:r>
              <a:rPr b="1" i="0" lang="en-US" sz="4143" u="none" cap="none" strike="noStrike">
                <a:solidFill>
                  <a:srgbClr val="000000"/>
                </a:solidFill>
                <a:latin typeface="Quicksand"/>
                <a:ea typeface="Quicksand"/>
                <a:cs typeface="Quicksand"/>
                <a:sym typeface="Quicksand"/>
              </a:rPr>
              <a:t>Gifts: </a:t>
            </a:r>
            <a:r>
              <a:rPr b="0" i="0" lang="en-US" sz="4143" u="none" cap="none" strike="noStrike">
                <a:solidFill>
                  <a:srgbClr val="000000"/>
                </a:solidFill>
                <a:latin typeface="Quicksand"/>
                <a:ea typeface="Quicksand"/>
                <a:cs typeface="Quicksand"/>
                <a:sym typeface="Quicksand"/>
              </a:rPr>
              <a:t>special surprises/toys/presents</a:t>
            </a:r>
            <a:endParaRPr/>
          </a:p>
          <a:p>
            <a:pPr indent="0" lvl="0" marL="0" marR="0" rtl="0" algn="l">
              <a:lnSpc>
                <a:spcPct val="250036"/>
              </a:lnSpc>
              <a:spcBef>
                <a:spcPts val="0"/>
              </a:spcBef>
              <a:spcAft>
                <a:spcPts val="0"/>
              </a:spcAft>
              <a:buNone/>
            </a:pPr>
            <a:r>
              <a:rPr b="1" i="0" lang="en-US" sz="4143" u="none" cap="none" strike="noStrike">
                <a:solidFill>
                  <a:srgbClr val="000000"/>
                </a:solidFill>
                <a:latin typeface="Quicksand"/>
                <a:ea typeface="Quicksand"/>
                <a:cs typeface="Quicksand"/>
                <a:sym typeface="Quicksand"/>
              </a:rPr>
              <a:t>Quality time: </a:t>
            </a:r>
            <a:r>
              <a:rPr b="0" i="0" lang="en-US" sz="4143" u="none" cap="none" strike="noStrike">
                <a:solidFill>
                  <a:srgbClr val="000000"/>
                </a:solidFill>
                <a:latin typeface="Quicksand"/>
                <a:ea typeface="Quicksand"/>
                <a:cs typeface="Quicksand"/>
                <a:sym typeface="Quicksand"/>
              </a:rPr>
              <a:t>distraction-free time togethe</a:t>
            </a:r>
            <a:r>
              <a:rPr lang="en-US" sz="4143">
                <a:latin typeface="Quicksand"/>
                <a:ea typeface="Quicksand"/>
                <a:cs typeface="Quicksand"/>
                <a:sym typeface="Quicksand"/>
              </a:rPr>
              <a:t>r</a:t>
            </a:r>
            <a:endParaRPr b="0" i="0" sz="4143" u="none" cap="none" strike="noStrike">
              <a:solidFill>
                <a:srgbClr val="000000"/>
              </a:solidFill>
              <a:latin typeface="Quicksand"/>
              <a:ea typeface="Quicksand"/>
              <a:cs typeface="Quicksand"/>
              <a:sym typeface="Quicksand"/>
            </a:endParaRPr>
          </a:p>
        </p:txBody>
      </p:sp>
      <p:sp>
        <p:nvSpPr>
          <p:cNvPr id="185" name="Google Shape;185;p7"/>
          <p:cNvSpPr/>
          <p:nvPr/>
        </p:nvSpPr>
        <p:spPr>
          <a:xfrm>
            <a:off x="13788031" y="1807281"/>
            <a:ext cx="3471269" cy="2713902"/>
          </a:xfrm>
          <a:custGeom>
            <a:rect b="b" l="l" r="r" t="t"/>
            <a:pathLst>
              <a:path extrusionOk="0" h="2713902" w="3471269">
                <a:moveTo>
                  <a:pt x="0" y="0"/>
                </a:moveTo>
                <a:lnTo>
                  <a:pt x="3471269" y="0"/>
                </a:lnTo>
                <a:lnTo>
                  <a:pt x="3471269" y="2713901"/>
                </a:lnTo>
                <a:lnTo>
                  <a:pt x="0" y="2713901"/>
                </a:lnTo>
                <a:lnTo>
                  <a:pt x="0" y="0"/>
                </a:lnTo>
                <a:close/>
              </a:path>
            </a:pathLst>
          </a:custGeom>
          <a:blipFill rotWithShape="1">
            <a:blip r:embed="rId4">
              <a:alphaModFix/>
            </a:blip>
            <a:stretch>
              <a:fillRect b="0" l="0" r="0" t="0"/>
            </a:stretch>
          </a:blipFill>
          <a:ln>
            <a:noFill/>
          </a:ln>
        </p:spPr>
      </p:sp>
      <p:sp>
        <p:nvSpPr>
          <p:cNvPr id="186" name="Google Shape;186;p7"/>
          <p:cNvSpPr/>
          <p:nvPr/>
        </p:nvSpPr>
        <p:spPr>
          <a:xfrm>
            <a:off x="15199155" y="4868940"/>
            <a:ext cx="2360401" cy="2230301"/>
          </a:xfrm>
          <a:custGeom>
            <a:rect b="b" l="l" r="r" t="t"/>
            <a:pathLst>
              <a:path extrusionOk="0" h="2230301" w="2360401">
                <a:moveTo>
                  <a:pt x="0" y="0"/>
                </a:moveTo>
                <a:lnTo>
                  <a:pt x="2360402" y="0"/>
                </a:lnTo>
                <a:lnTo>
                  <a:pt x="2360402" y="2230301"/>
                </a:lnTo>
                <a:lnTo>
                  <a:pt x="0" y="2230301"/>
                </a:lnTo>
                <a:lnTo>
                  <a:pt x="0" y="0"/>
                </a:lnTo>
                <a:close/>
              </a:path>
            </a:pathLst>
          </a:custGeom>
          <a:blipFill rotWithShape="1">
            <a:blip r:embed="rId5">
              <a:alphaModFix/>
            </a:blip>
            <a:stretch>
              <a:fillRect b="0" l="0" r="0" t="0"/>
            </a:stretch>
          </a:blipFill>
          <a:ln>
            <a:noFill/>
          </a:ln>
        </p:spPr>
      </p:sp>
      <p:sp>
        <p:nvSpPr>
          <p:cNvPr id="187" name="Google Shape;187;p7"/>
          <p:cNvSpPr/>
          <p:nvPr/>
        </p:nvSpPr>
        <p:spPr>
          <a:xfrm>
            <a:off x="9694958" y="6567970"/>
            <a:ext cx="2108399" cy="1979259"/>
          </a:xfrm>
          <a:custGeom>
            <a:rect b="b" l="l" r="r" t="t"/>
            <a:pathLst>
              <a:path extrusionOk="0" h="1979259" w="2108399">
                <a:moveTo>
                  <a:pt x="0" y="0"/>
                </a:moveTo>
                <a:lnTo>
                  <a:pt x="2108399" y="0"/>
                </a:lnTo>
                <a:lnTo>
                  <a:pt x="2108399" y="1979259"/>
                </a:lnTo>
                <a:lnTo>
                  <a:pt x="0" y="1979259"/>
                </a:lnTo>
                <a:lnTo>
                  <a:pt x="0" y="0"/>
                </a:lnTo>
                <a:close/>
              </a:path>
            </a:pathLst>
          </a:custGeom>
          <a:blipFill rotWithShape="1">
            <a:blip r:embed="rId6">
              <a:alphaModFix/>
            </a:blip>
            <a:stretch>
              <a:fillRect b="0" l="0" r="0" t="0"/>
            </a:stretch>
          </a:blipFill>
          <a:ln>
            <a:noFill/>
          </a:ln>
        </p:spPr>
      </p:sp>
      <p:sp>
        <p:nvSpPr>
          <p:cNvPr id="188" name="Google Shape;188;p7"/>
          <p:cNvSpPr/>
          <p:nvPr/>
        </p:nvSpPr>
        <p:spPr>
          <a:xfrm>
            <a:off x="12785980" y="7557599"/>
            <a:ext cx="2835416" cy="2225801"/>
          </a:xfrm>
          <a:custGeom>
            <a:rect b="b" l="l" r="r" t="t"/>
            <a:pathLst>
              <a:path extrusionOk="0" h="2225801" w="2835416">
                <a:moveTo>
                  <a:pt x="0" y="0"/>
                </a:moveTo>
                <a:lnTo>
                  <a:pt x="2835416" y="0"/>
                </a:lnTo>
                <a:lnTo>
                  <a:pt x="2835416" y="2225802"/>
                </a:lnTo>
                <a:lnTo>
                  <a:pt x="0" y="2225802"/>
                </a:lnTo>
                <a:lnTo>
                  <a:pt x="0" y="0"/>
                </a:lnTo>
                <a:close/>
              </a:path>
            </a:pathLst>
          </a:custGeom>
          <a:blipFill rotWithShape="1">
            <a:blip r:embed="rId7">
              <a:alphaModFix/>
            </a:blip>
            <a:stretch>
              <a:fillRect b="0" l="0" r="0" t="0"/>
            </a:stretch>
          </a:blipFill>
          <a:ln>
            <a:noFill/>
          </a:ln>
        </p:spPr>
      </p:sp>
      <p:sp>
        <p:nvSpPr>
          <p:cNvPr id="189" name="Google Shape;189;p7"/>
          <p:cNvSpPr txBox="1"/>
          <p:nvPr/>
        </p:nvSpPr>
        <p:spPr>
          <a:xfrm>
            <a:off x="325286" y="2052724"/>
            <a:ext cx="18739345" cy="822692"/>
          </a:xfrm>
          <a:prstGeom prst="rect">
            <a:avLst/>
          </a:prstGeom>
          <a:noFill/>
          <a:ln>
            <a:noFill/>
          </a:ln>
        </p:spPr>
        <p:txBody>
          <a:bodyPr anchorCtr="0" anchor="t" bIns="0" lIns="0" spcFirstLastPara="1" rIns="0" wrap="square" tIns="0">
            <a:spAutoFit/>
          </a:bodyPr>
          <a:lstStyle/>
          <a:p>
            <a:pPr indent="0" lvl="0" marL="0" marR="0" rtl="0" algn="l">
              <a:lnSpc>
                <a:spcPct val="170021"/>
              </a:lnSpc>
              <a:spcBef>
                <a:spcPts val="0"/>
              </a:spcBef>
              <a:spcAft>
                <a:spcPts val="0"/>
              </a:spcAft>
              <a:buNone/>
            </a:pPr>
            <a:r>
              <a:rPr b="0" i="0" lang="en-US" sz="4143" u="none" cap="none" strike="noStrike">
                <a:solidFill>
                  <a:srgbClr val="000000"/>
                </a:solidFill>
                <a:latin typeface="Quicksand"/>
                <a:ea typeface="Quicksand"/>
                <a:cs typeface="Quicksand"/>
                <a:sym typeface="Quicksand"/>
              </a:rPr>
              <a:t>Love languages - how we express and receive love</a:t>
            </a:r>
            <a:endParaRPr/>
          </a:p>
        </p:txBody>
      </p:sp>
      <p:sp>
        <p:nvSpPr>
          <p:cNvPr id="190" name="Google Shape;190;p7"/>
          <p:cNvSpPr txBox="1"/>
          <p:nvPr/>
        </p:nvSpPr>
        <p:spPr>
          <a:xfrm>
            <a:off x="87600" y="603975"/>
            <a:ext cx="17989200" cy="1077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7000"/>
              <a:t>W</a:t>
            </a:r>
            <a:r>
              <a:rPr b="0" i="0" lang="en-US" sz="7000" u="none" cap="none" strike="noStrike">
                <a:solidFill>
                  <a:srgbClr val="000000"/>
                </a:solidFill>
                <a:latin typeface="Arial"/>
                <a:ea typeface="Arial"/>
                <a:cs typeface="Arial"/>
                <a:sym typeface="Arial"/>
              </a:rPr>
              <a:t>hat is your child’s love language vs yours?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96" name="Google Shape;196;p8"/>
          <p:cNvSpPr/>
          <p:nvPr/>
        </p:nvSpPr>
        <p:spPr>
          <a:xfrm>
            <a:off x="6412298" y="5868191"/>
            <a:ext cx="5478103" cy="4227928"/>
          </a:xfrm>
          <a:custGeom>
            <a:rect b="b" l="l" r="r" t="t"/>
            <a:pathLst>
              <a:path extrusionOk="0" h="4227928" w="5478103">
                <a:moveTo>
                  <a:pt x="0" y="0"/>
                </a:moveTo>
                <a:lnTo>
                  <a:pt x="5478103" y="0"/>
                </a:lnTo>
                <a:lnTo>
                  <a:pt x="5478103" y="4227928"/>
                </a:lnTo>
                <a:lnTo>
                  <a:pt x="0" y="4227928"/>
                </a:lnTo>
                <a:lnTo>
                  <a:pt x="0" y="0"/>
                </a:lnTo>
                <a:close/>
              </a:path>
            </a:pathLst>
          </a:custGeom>
          <a:blipFill rotWithShape="1">
            <a:blip r:embed="rId4">
              <a:alphaModFix/>
            </a:blip>
            <a:stretch>
              <a:fillRect b="0" l="0" r="0" t="0"/>
            </a:stretch>
          </a:blipFill>
          <a:ln>
            <a:noFill/>
          </a:ln>
        </p:spPr>
      </p:sp>
      <p:sp>
        <p:nvSpPr>
          <p:cNvPr id="197" name="Google Shape;197;p8"/>
          <p:cNvSpPr txBox="1"/>
          <p:nvPr/>
        </p:nvSpPr>
        <p:spPr>
          <a:xfrm>
            <a:off x="388649" y="2672524"/>
            <a:ext cx="17525400" cy="3890400"/>
          </a:xfrm>
          <a:prstGeom prst="rect">
            <a:avLst/>
          </a:prstGeom>
          <a:noFill/>
          <a:ln>
            <a:noFill/>
          </a:ln>
        </p:spPr>
        <p:txBody>
          <a:bodyPr anchorCtr="0" anchor="t" bIns="0" lIns="0" spcFirstLastPara="1" rIns="0" wrap="square" tIns="0">
            <a:spAutoFit/>
          </a:bodyPr>
          <a:lstStyle/>
          <a:p>
            <a:pPr indent="0" lvl="0" marL="0" marR="0" rtl="0" algn="l">
              <a:lnSpc>
                <a:spcPct val="170021"/>
              </a:lnSpc>
              <a:spcBef>
                <a:spcPts val="0"/>
              </a:spcBef>
              <a:spcAft>
                <a:spcPts val="0"/>
              </a:spcAft>
              <a:buNone/>
            </a:pPr>
            <a:r>
              <a:rPr b="0" i="0" lang="en-US" sz="4143" u="none" cap="none" strike="noStrike">
                <a:solidFill>
                  <a:srgbClr val="000000"/>
                </a:solidFill>
                <a:latin typeface="Quicksand"/>
                <a:ea typeface="Quicksand"/>
                <a:cs typeface="Quicksand"/>
                <a:sym typeface="Quicksand"/>
              </a:rPr>
              <a:t>In order for your child to open up, you need to work on creating the safe space and bond where your child feels comfortable to express themselves</a:t>
            </a:r>
            <a:endParaRPr/>
          </a:p>
          <a:p>
            <a:pPr indent="0" lvl="0" marL="0" marR="0" rtl="0" algn="l">
              <a:lnSpc>
                <a:spcPct val="170021"/>
              </a:lnSpc>
              <a:spcBef>
                <a:spcPts val="0"/>
              </a:spcBef>
              <a:spcAft>
                <a:spcPts val="0"/>
              </a:spcAft>
              <a:buNone/>
            </a:pPr>
            <a:r>
              <a:t/>
            </a:r>
            <a:endParaRPr b="0" i="0" sz="4143" u="none" cap="none" strike="noStrike">
              <a:solidFill>
                <a:srgbClr val="000000"/>
              </a:solidFill>
              <a:latin typeface="Quicksand"/>
              <a:ea typeface="Quicksand"/>
              <a:cs typeface="Quicksand"/>
              <a:sym typeface="Quicksand"/>
            </a:endParaRPr>
          </a:p>
        </p:txBody>
      </p:sp>
      <p:sp>
        <p:nvSpPr>
          <p:cNvPr id="198" name="Google Shape;198;p8"/>
          <p:cNvSpPr txBox="1"/>
          <p:nvPr/>
        </p:nvSpPr>
        <p:spPr>
          <a:xfrm>
            <a:off x="538290" y="86517"/>
            <a:ext cx="17414400" cy="2586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7000"/>
              <a:t>Y</a:t>
            </a:r>
            <a:r>
              <a:rPr b="0" i="0" lang="en-US" sz="7000" u="none" cap="none" strike="noStrike">
                <a:solidFill>
                  <a:srgbClr val="000000"/>
                </a:solidFill>
                <a:latin typeface="Arial"/>
                <a:ea typeface="Arial"/>
                <a:cs typeface="Arial"/>
                <a:sym typeface="Arial"/>
              </a:rPr>
              <a:t>ou are your child’s safe space... you are home</a:t>
            </a:r>
            <a:endParaRPr/>
          </a:p>
        </p:txBody>
      </p:sp>
      <p:sp>
        <p:nvSpPr>
          <p:cNvPr id="199" name="Google Shape;199;p8"/>
          <p:cNvSpPr txBox="1"/>
          <p:nvPr/>
        </p:nvSpPr>
        <p:spPr>
          <a:xfrm>
            <a:off x="3786219" y="7159463"/>
            <a:ext cx="2851500" cy="637800"/>
          </a:xfrm>
          <a:prstGeom prst="rect">
            <a:avLst/>
          </a:prstGeom>
          <a:noFill/>
          <a:ln>
            <a:noFill/>
          </a:ln>
        </p:spPr>
        <p:txBody>
          <a:bodyPr anchorCtr="0" anchor="t" bIns="0" lIns="0" spcFirstLastPara="1" rIns="0" wrap="square" tIns="0">
            <a:spAutoFit/>
          </a:bodyPr>
          <a:lstStyle/>
          <a:p>
            <a:pPr indent="0" lvl="0" marL="0" marR="0" rtl="0" algn="l">
              <a:lnSpc>
                <a:spcPct val="170021"/>
              </a:lnSpc>
              <a:spcBef>
                <a:spcPts val="0"/>
              </a:spcBef>
              <a:spcAft>
                <a:spcPts val="0"/>
              </a:spcAft>
              <a:buNone/>
            </a:pPr>
            <a:r>
              <a:rPr b="0" i="0" lang="en-US" sz="4143" u="none" cap="none" strike="noStrike">
                <a:solidFill>
                  <a:srgbClr val="000000"/>
                </a:solidFill>
                <a:latin typeface="Quicksand"/>
                <a:ea typeface="Quicksand"/>
                <a:cs typeface="Quicksand"/>
                <a:sym typeface="Quicksand"/>
              </a:rPr>
              <a:t>Boundaries</a:t>
            </a:r>
            <a:endParaRPr/>
          </a:p>
        </p:txBody>
      </p:sp>
      <p:sp>
        <p:nvSpPr>
          <p:cNvPr id="200" name="Google Shape;200;p8"/>
          <p:cNvSpPr txBox="1"/>
          <p:nvPr/>
        </p:nvSpPr>
        <p:spPr>
          <a:xfrm>
            <a:off x="12419983" y="7159463"/>
            <a:ext cx="1369500" cy="637800"/>
          </a:xfrm>
          <a:prstGeom prst="rect">
            <a:avLst/>
          </a:prstGeom>
          <a:noFill/>
          <a:ln>
            <a:noFill/>
          </a:ln>
        </p:spPr>
        <p:txBody>
          <a:bodyPr anchorCtr="0" anchor="t" bIns="0" lIns="0" spcFirstLastPara="1" rIns="0" wrap="square" tIns="0">
            <a:spAutoFit/>
          </a:bodyPr>
          <a:lstStyle/>
          <a:p>
            <a:pPr indent="0" lvl="0" marL="0" marR="0" rtl="0" algn="l">
              <a:lnSpc>
                <a:spcPct val="170021"/>
              </a:lnSpc>
              <a:spcBef>
                <a:spcPts val="0"/>
              </a:spcBef>
              <a:spcAft>
                <a:spcPts val="0"/>
              </a:spcAft>
              <a:buNone/>
            </a:pPr>
            <a:r>
              <a:rPr b="0" i="0" lang="en-US" sz="4143" u="none" cap="none" strike="noStrike">
                <a:solidFill>
                  <a:srgbClr val="000000"/>
                </a:solidFill>
                <a:latin typeface="Quicksand"/>
                <a:ea typeface="Quicksand"/>
                <a:cs typeface="Quicksand"/>
                <a:sym typeface="Quicksand"/>
              </a:rPr>
              <a:t>Fun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206" name="Google Shape;206;p9"/>
          <p:cNvSpPr txBox="1"/>
          <p:nvPr/>
        </p:nvSpPr>
        <p:spPr>
          <a:xfrm>
            <a:off x="662490" y="603967"/>
            <a:ext cx="17414365" cy="120331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7000" u="none" cap="none" strike="noStrike">
                <a:solidFill>
                  <a:srgbClr val="000000"/>
                </a:solidFill>
                <a:latin typeface="Arial"/>
                <a:ea typeface="Arial"/>
                <a:cs typeface="Arial"/>
                <a:sym typeface="Arial"/>
              </a:rPr>
              <a:t>3 things to communicate with your child...</a:t>
            </a:r>
            <a:endParaRPr/>
          </a:p>
        </p:txBody>
      </p:sp>
      <p:sp>
        <p:nvSpPr>
          <p:cNvPr id="207" name="Google Shape;207;p9"/>
          <p:cNvSpPr txBox="1"/>
          <p:nvPr/>
        </p:nvSpPr>
        <p:spPr>
          <a:xfrm>
            <a:off x="377325" y="2283350"/>
            <a:ext cx="17819100" cy="7143300"/>
          </a:xfrm>
          <a:prstGeom prst="rect">
            <a:avLst/>
          </a:prstGeom>
          <a:noFill/>
          <a:ln>
            <a:noFill/>
          </a:ln>
        </p:spPr>
        <p:txBody>
          <a:bodyPr anchorCtr="0" anchor="t" bIns="0" lIns="0" spcFirstLastPara="1" rIns="0" wrap="square" tIns="0">
            <a:spAutoFit/>
          </a:bodyPr>
          <a:lstStyle/>
          <a:p>
            <a:pPr indent="-447304" lvl="1" marL="894608" marR="0" rtl="0" algn="l">
              <a:lnSpc>
                <a:spcPct val="170021"/>
              </a:lnSpc>
              <a:spcBef>
                <a:spcPts val="0"/>
              </a:spcBef>
              <a:spcAft>
                <a:spcPts val="0"/>
              </a:spcAft>
              <a:buClr>
                <a:srgbClr val="000000"/>
              </a:buClr>
              <a:buSzPts val="4143"/>
              <a:buFont typeface="Arial"/>
              <a:buChar char="•"/>
            </a:pPr>
            <a:r>
              <a:rPr b="1" i="0" lang="en-US" sz="4143" u="none" cap="none" strike="noStrike">
                <a:solidFill>
                  <a:srgbClr val="000000"/>
                </a:solidFill>
                <a:latin typeface="Quicksand"/>
                <a:ea typeface="Quicksand"/>
                <a:cs typeface="Quicksand"/>
                <a:sym typeface="Quicksand"/>
              </a:rPr>
              <a:t>PRAISE</a:t>
            </a:r>
            <a:r>
              <a:rPr b="0" i="0" lang="en-US" sz="4143" u="none" cap="none" strike="noStrike">
                <a:solidFill>
                  <a:srgbClr val="000000"/>
                </a:solidFill>
                <a:latin typeface="Quicksand"/>
                <a:ea typeface="Quicksand"/>
                <a:cs typeface="Quicksand"/>
                <a:sym typeface="Quicksand"/>
              </a:rPr>
              <a:t> - when they do something right or things they do well</a:t>
            </a:r>
            <a:endParaRPr b="0" i="0" sz="4143" u="none" cap="none" strike="noStrike">
              <a:solidFill>
                <a:srgbClr val="000000"/>
              </a:solidFill>
              <a:latin typeface="Quicksand"/>
              <a:ea typeface="Quicksand"/>
              <a:cs typeface="Quicksand"/>
              <a:sym typeface="Quicksand"/>
            </a:endParaRPr>
          </a:p>
          <a:p>
            <a:pPr indent="-447304" lvl="1" marL="894608" marR="0" rtl="0" algn="l">
              <a:lnSpc>
                <a:spcPct val="170021"/>
              </a:lnSpc>
              <a:spcBef>
                <a:spcPts val="0"/>
              </a:spcBef>
              <a:spcAft>
                <a:spcPts val="0"/>
              </a:spcAft>
              <a:buClr>
                <a:srgbClr val="000000"/>
              </a:buClr>
              <a:buSzPts val="4143"/>
              <a:buFont typeface="Arial"/>
              <a:buChar char="•"/>
            </a:pPr>
            <a:r>
              <a:rPr b="1" i="0" lang="en-US" sz="4143" u="none" cap="none" strike="noStrike">
                <a:solidFill>
                  <a:srgbClr val="000000"/>
                </a:solidFill>
                <a:latin typeface="Quicksand"/>
                <a:ea typeface="Quicksand"/>
                <a:cs typeface="Quicksand"/>
                <a:sym typeface="Quicksand"/>
              </a:rPr>
              <a:t>ATTENTION</a:t>
            </a:r>
            <a:r>
              <a:rPr b="0" i="0" lang="en-US" sz="4143" u="none" cap="none" strike="noStrike">
                <a:solidFill>
                  <a:srgbClr val="000000"/>
                </a:solidFill>
                <a:latin typeface="Quicksand"/>
                <a:ea typeface="Quicksand"/>
                <a:cs typeface="Quicksand"/>
                <a:sym typeface="Quicksand"/>
              </a:rPr>
              <a:t> - try to give them full attention, this will help you understand what they are telling you - make them feel you care about what they have to say</a:t>
            </a:r>
            <a:endParaRPr b="0" i="0" sz="4143" u="none" cap="none" strike="noStrike">
              <a:solidFill>
                <a:srgbClr val="000000"/>
              </a:solidFill>
              <a:latin typeface="Quicksand"/>
              <a:ea typeface="Quicksand"/>
              <a:cs typeface="Quicksand"/>
              <a:sym typeface="Quicksand"/>
            </a:endParaRPr>
          </a:p>
          <a:p>
            <a:pPr indent="-447304" lvl="1" marL="894608" marR="0" rtl="0" algn="l">
              <a:lnSpc>
                <a:spcPct val="170021"/>
              </a:lnSpc>
              <a:spcBef>
                <a:spcPts val="0"/>
              </a:spcBef>
              <a:spcAft>
                <a:spcPts val="0"/>
              </a:spcAft>
              <a:buClr>
                <a:srgbClr val="000000"/>
              </a:buClr>
              <a:buSzPts val="4143"/>
              <a:buFont typeface="Arial"/>
              <a:buChar char="•"/>
            </a:pPr>
            <a:r>
              <a:rPr b="1" i="0" lang="en-US" sz="4143" u="none" cap="none" strike="noStrike">
                <a:solidFill>
                  <a:srgbClr val="000000"/>
                </a:solidFill>
                <a:latin typeface="Quicksand"/>
                <a:ea typeface="Quicksand"/>
                <a:cs typeface="Quicksand"/>
                <a:sym typeface="Quicksand"/>
              </a:rPr>
              <a:t>SPECIAL TIME</a:t>
            </a:r>
            <a:r>
              <a:rPr b="0" i="0" lang="en-US" sz="4143" u="none" cap="none" strike="noStrike">
                <a:solidFill>
                  <a:srgbClr val="000000"/>
                </a:solidFill>
                <a:latin typeface="Quicksand"/>
                <a:ea typeface="Quicksand"/>
                <a:cs typeface="Quicksand"/>
                <a:sym typeface="Quicksand"/>
              </a:rPr>
              <a:t> - set some time each day to play with your child - lets them know they are important &amp; strengthens the bond between you two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Rahman Monawra</dc:creator>
</cp:coreProperties>
</file>