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Fibre" panose="020B0604020202020204" charset="0"/>
      <p:regular r:id="rId22"/>
    </p:embeddedFont>
    <p:embeddedFont>
      <p:font typeface="Quicksand" panose="020B0604020202020204" charset="0"/>
      <p:regular r:id="rId23"/>
    </p:embeddedFont>
    <p:embeddedFont>
      <p:font typeface="Calibri" panose="020F0502020204030204" pitchFamily="34" charset="0"/>
      <p:regular r:id="rId24"/>
      <p:bold r:id="rId25"/>
      <p:italic r:id="rId26"/>
      <p:boldItalic r:id="rId27"/>
    </p:embeddedFont>
    <p:embeddedFont>
      <p:font typeface="Canva Sans Bold" panose="020B0604020202020204" charset="0"/>
      <p:regular r:id="rId28"/>
    </p:embeddedFont>
    <p:embeddedFont>
      <p:font typeface="Quicksand Semi-Bold" panose="020B0604020202020204" charset="0"/>
      <p:regular r:id="rId29"/>
    </p:embeddedFont>
    <p:embeddedFont>
      <p:font typeface="Quicksand 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6713" autoAdjust="0"/>
  </p:normalViewPr>
  <p:slideViewPr>
    <p:cSldViewPr>
      <p:cViewPr varScale="1">
        <p:scale>
          <a:sx n="28" d="100"/>
          <a:sy n="28" d="100"/>
        </p:scale>
        <p:origin x="1296"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01.04.2025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Whether your child is in Years 4, 5 or 6, preparing for assessments can sometimes feel overwhelming. </a:t>
            </a:r>
          </a:p>
          <a:p>
            <a:endParaRPr lang="en-US"/>
          </a:p>
          <a:p>
            <a:r>
              <a:rPr lang="en-US"/>
              <a:t>We hope to explore what stress and anxiety looks like in children, how we can support them with their learning, and how to build their confidence around learning, assessments and SATs.</a:t>
            </a:r>
          </a:p>
          <a:p>
            <a:endParaRPr lang="en-US"/>
          </a:p>
          <a:p>
            <a:r>
              <a:rPr lang="en-US"/>
              <a:t>We'll also share ideas and strategies that may have worked for other parents!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Pair up together and practice guiding your child with the strategies </a:t>
            </a:r>
          </a:p>
          <a:p>
            <a:r>
              <a:rPr lang="en-US"/>
              <a:t>- once you recognise they have calmed down, ask them how it feels in their body or anything that has changed in their body compared to before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we say to our children about stressful situations can influence how they feel. </a:t>
            </a:r>
            <a:r>
              <a:rPr lang="en-US" dirty="0" smtClean="0"/>
              <a:t>In some cultures, academic success is deeply tied</a:t>
            </a:r>
            <a:r>
              <a:rPr lang="en-US" baseline="0" dirty="0" smtClean="0"/>
              <a:t> to family expectations, which can add pressure for children to perform well. Some children may worry about disappointing their family, </a:t>
            </a:r>
            <a:r>
              <a:rPr lang="en-US" baseline="0" dirty="0" err="1" smtClean="0"/>
              <a:t>whilsr</a:t>
            </a:r>
            <a:r>
              <a:rPr lang="en-US" baseline="0" dirty="0" smtClean="0"/>
              <a:t> </a:t>
            </a:r>
            <a:r>
              <a:rPr lang="en-US" baseline="0" dirty="0" err="1" smtClean="0"/>
              <a:t>tohers</a:t>
            </a:r>
            <a:r>
              <a:rPr lang="en-US" baseline="0" dirty="0" smtClean="0"/>
              <a:t> might struggle if they aren’t receiving the same encouragement as their peers.</a:t>
            </a:r>
            <a:endParaRPr lang="en-US" dirty="0"/>
          </a:p>
          <a:p>
            <a:endParaRPr lang="en-US" dirty="0"/>
          </a:p>
          <a:p>
            <a:r>
              <a:rPr lang="en-US" dirty="0"/>
              <a:t>Very normal for us to sometimes say "don't worry its just a test" - instead, acknowledging and validating their feelings can help (e.g. I can see you're nervous, and </a:t>
            </a:r>
            <a:r>
              <a:rPr lang="en-US" dirty="0" err="1"/>
              <a:t>thats</a:t>
            </a:r>
            <a:r>
              <a:rPr lang="en-US" dirty="0"/>
              <a:t> okay"</a:t>
            </a:r>
          </a:p>
          <a:p>
            <a:endParaRPr lang="en-US" dirty="0"/>
          </a:p>
          <a:p>
            <a:r>
              <a:rPr lang="en-US" dirty="0"/>
              <a:t>Open ended questions: "</a:t>
            </a:r>
            <a:r>
              <a:rPr lang="en-US" dirty="0" smtClean="0"/>
              <a:t>how </a:t>
            </a:r>
            <a:r>
              <a:rPr lang="en-US" dirty="0"/>
              <a:t>do you feel about the work/test/revision?"</a:t>
            </a:r>
          </a:p>
          <a:p>
            <a:endParaRPr lang="en-US" dirty="0"/>
          </a:p>
          <a:p>
            <a:r>
              <a:rPr lang="en-US" dirty="0"/>
              <a:t>Importantly, focus on efforts, let them know you're proud of them no matter </a:t>
            </a:r>
            <a:r>
              <a:rPr lang="en-US" dirty="0" smtClean="0"/>
              <a:t>what – by creating a supportive space where they know their effort matters more than their results is what matters most!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practice!</a:t>
            </a:r>
          </a:p>
          <a:p>
            <a:endParaRPr lang="en-US"/>
          </a:p>
          <a:p>
            <a:r>
              <a:rPr lang="en-US"/>
              <a:t>In pairs, one of you will play the child, the other will respond using supportive language. </a:t>
            </a:r>
          </a:p>
          <a:p>
            <a:endParaRPr lang="en-US"/>
          </a:p>
          <a:p>
            <a:r>
              <a:rPr lang="en-US"/>
              <a:t>Then switch roles, and we'll share what worked well and felt most reassuring.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smtClean="0"/>
              <a:t>Different families have different ways of approaching education,</a:t>
            </a:r>
            <a:r>
              <a:rPr lang="en-US" baseline="0" dirty="0" smtClean="0"/>
              <a:t> and this can sometimes shape the way children view education and tests. Some children may feel pressure to achieve high grades because of cultural expectations, while others may struggle if they feel their unique learning style and needs aren’t recognized.</a:t>
            </a:r>
          </a:p>
          <a:p>
            <a:endParaRPr lang="en-US" dirty="0" smtClean="0"/>
          </a:p>
          <a:p>
            <a:r>
              <a:rPr lang="en-US" dirty="0" smtClean="0"/>
              <a:t>Takeaway</a:t>
            </a:r>
            <a:r>
              <a:rPr lang="en-US" dirty="0"/>
              <a:t>: each child is different and different strategies may help, some children may find comfort from conversation, some may comfort from guided </a:t>
            </a:r>
            <a:r>
              <a:rPr lang="en-US" dirty="0" smtClean="0"/>
              <a:t>relaxation. What external factors might be shaping your child’s feelings about studying?</a:t>
            </a:r>
            <a:endParaRPr lang="en-US" dirty="0"/>
          </a:p>
          <a:p>
            <a:endParaRPr lang="en-US" dirty="0"/>
          </a:p>
          <a:p>
            <a:r>
              <a:rPr lang="en-US" dirty="0"/>
              <a:t>Note: avoid discussions about worries before bedtime, advised to do this a few hours before they go to sleep and they have your undivided attention.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wrap up, remember a balanced routine is key.</a:t>
            </a:r>
          </a:p>
          <a:p>
            <a:endParaRPr lang="en-US"/>
          </a:p>
          <a:p>
            <a:r>
              <a:rPr lang="en-US"/>
              <a:t>Using the worry tree can help us understand and reflect back what our children are worried about. </a:t>
            </a:r>
          </a:p>
          <a:p>
            <a:endParaRPr lang="en-US"/>
          </a:p>
          <a:p>
            <a:r>
              <a:rPr lang="en-US"/>
              <a:t>Validating emotions helps feel children feel heard, and ease anxiety.</a:t>
            </a:r>
          </a:p>
          <a:p>
            <a:endParaRPr lang="en-US"/>
          </a:p>
          <a:p>
            <a:r>
              <a:rPr lang="en-US"/>
              <a:t>Keeping conversations about homeworks and tests positive and support goes a long way - your encouragement as a parent is what matters most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Understanding why children may experience study and test anxiety, followed by strategies to help them develop healthy study habits, and manage stress.</a:t>
            </a:r>
          </a:p>
          <a:p>
            <a:endParaRPr lang="en-US"/>
          </a:p>
          <a:p>
            <a:r>
              <a:rPr lang="en-US"/>
              <a:t>We'll also discuss how to have helpful conversations that reassure and motivate your child</a:t>
            </a:r>
          </a:p>
          <a:p>
            <a:endParaRPr lang="en-US"/>
          </a:p>
          <a:p>
            <a:r>
              <a:rPr lang="en-US"/>
              <a:t>Open up for a discussion where you can share your experience and ask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start with a discussion. </a:t>
            </a:r>
          </a:p>
          <a:p>
            <a:endParaRPr lang="en-US"/>
          </a:p>
          <a:p>
            <a:r>
              <a:rPr lang="en-US"/>
              <a:t>Have you noticed any changes in their behaviour when studying or talking about tests?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Common in children - natural to feel a little nervous but when stress becomes overwhelming - it may impact their learning and wellbeing.</a:t>
            </a:r>
          </a:p>
          <a:p>
            <a:endParaRPr lang="en-US"/>
          </a:p>
          <a:p>
            <a:r>
              <a:rPr lang="en-US"/>
              <a:t>Some children avoid study altogether, others may become irritable/frustrated or complain of physical symptoms. </a:t>
            </a:r>
          </a:p>
          <a:p>
            <a:endParaRPr lang="en-US"/>
          </a:p>
          <a:p>
            <a:r>
              <a:rPr lang="en-US"/>
              <a:t>Every child experiences study and test anxiety differently due to cultural expectations around academic achievement, while others may struggle to focus or process information due to learning needs or neurodiversity such as ADHD or dyslexia. Children may face added stressors if there are fewer resources for support. </a:t>
            </a:r>
          </a:p>
          <a:p>
            <a:endParaRPr lang="en-US"/>
          </a:p>
          <a:p>
            <a:r>
              <a:rPr lang="en-US"/>
              <a:t>Recognising these differences and understanding these signs early allows us to help them develop healthier coping mechanisms and study habits, and help us tailor our support to meet each child's unique needs.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stress can be helpful - motivating children to focus and try their best.</a:t>
            </a:r>
          </a:p>
          <a:p>
            <a:endParaRPr lang="en-US"/>
          </a:p>
          <a:p>
            <a:r>
              <a:rPr lang="en-US"/>
              <a:t>YD Law - small amount of pressure improves performance. but too much can cause anxiety and poor concentration. </a:t>
            </a:r>
          </a:p>
          <a:p>
            <a:r>
              <a:rPr lang="en-US"/>
              <a:t> </a:t>
            </a:r>
          </a:p>
          <a:p>
            <a:r>
              <a:rPr lang="en-US"/>
              <a:t>As a response to stress / anxiety, we can respond in 3 ways: fight (becoming irritable), flight (avoiding work), freeze (feeling stuck and unable to start).</a:t>
            </a:r>
          </a:p>
          <a:p>
            <a:endParaRPr lang="en-US"/>
          </a:p>
          <a:p>
            <a:r>
              <a:rPr lang="en-US"/>
              <a:t>We can help by shifting the focus from results to effort - known as the growth mindset - instead of saying "you're so smart", we may say "I love how hard you're working on this!"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we experience stress or anxiety, our body percieves something in our environment which is "dangerous" to us or not safe.</a:t>
            </a:r>
          </a:p>
          <a:p>
            <a:endParaRPr lang="en-US"/>
          </a:p>
          <a:p>
            <a:r>
              <a:rPr lang="en-US"/>
              <a:t>This rings an alarm bell in our minds, and we respond in these three ways. In children, we may see these behaviours. </a:t>
            </a:r>
          </a:p>
          <a:p>
            <a:endParaRPr lang="en-US"/>
          </a:p>
          <a:p>
            <a:r>
              <a:rPr lang="en-US"/>
              <a:t>The response each child adopts is dependent on their personal experience. For example. some feel they may need to prove themselves in exams. Others might have been taught academic success defines their worth, leading to higher stress. By recognising these influences, we can help them feel valued beyond their scores / how well they do with homework.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Understanding worry.</a:t>
            </a:r>
          </a:p>
          <a:p>
            <a:endParaRPr lang="en-US"/>
          </a:p>
          <a:p>
            <a:r>
              <a:rPr lang="en-US"/>
              <a:t>Sometimes, children may feel worried and not know how to resolve their worry.</a:t>
            </a:r>
          </a:p>
          <a:p>
            <a:endParaRPr lang="en-US"/>
          </a:p>
          <a:p>
            <a:r>
              <a:rPr lang="en-US"/>
              <a:t>We can use the worry tree to understand their worry, support their problem solving and moments where we can support with implementing strategies</a:t>
            </a:r>
          </a:p>
          <a:p>
            <a:endParaRPr lang="en-US"/>
          </a:p>
          <a:p>
            <a:r>
              <a:rPr lang="en-US"/>
              <a:t>Some children may benefit from having a visual tree like this to follow through as you discuss the worry.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Instead of long study hours, break this down into small focused sessions. 25 mins + 5 min short break can help maintain focus. Some children may need longer to process information, access to quiet spaces, more frequent breaks - its important to work with teachers to ensure they have what they need. </a:t>
            </a:r>
          </a:p>
          <a:p>
            <a:endParaRPr lang="en-US"/>
          </a:p>
          <a:p>
            <a:r>
              <a:rPr lang="en-US"/>
              <a:t>Active learning - using flashcards, asking them to explain to you, or doing practice questions help them retain information better - they can become the teacher and you are the student!</a:t>
            </a:r>
          </a:p>
          <a:p>
            <a:r>
              <a:rPr lang="en-US"/>
              <a:t>Encourage your child to use strategies that work for them, whether that's visualisation techniques, extra reading time or even small sensory tools to help with focus.</a:t>
            </a:r>
          </a:p>
          <a:p>
            <a:endParaRPr lang="en-US"/>
          </a:p>
          <a:p>
            <a:r>
              <a:rPr lang="en-US"/>
              <a:t>Balance is key! Encourage play, movement and relaxation to prevent burnout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Test and study stress often start before the test/study itself. </a:t>
            </a:r>
          </a:p>
          <a:p>
            <a:endParaRPr lang="en-US"/>
          </a:p>
          <a:p>
            <a:r>
              <a:rPr lang="en-US"/>
              <a:t>Help your child practice strategies when they are in the "green zone" so they are able to understand what this feels like in their body, their mind.</a:t>
            </a:r>
          </a:p>
          <a:p>
            <a:endParaRPr lang="en-US"/>
          </a:p>
          <a:p>
            <a:r>
              <a:rPr lang="en-US"/>
              <a:t>Relaxation techniques like deep breathing, mindfulness to help them stay calm. Empower them that they have control. </a:t>
            </a:r>
          </a:p>
          <a:p>
            <a:endParaRPr lang="en-US"/>
          </a:p>
          <a:p>
            <a:r>
              <a:rPr lang="en-US"/>
              <a:t>Reassure them that mistakes are a part of learning, perfection isn't the goal, effort is! If they are feeling really overwhelmed, some things are just not in our control! asking them what they would have control over vs what they dont may help ease their worries</a:t>
            </a:r>
          </a:p>
          <a:p>
            <a:endParaRPr lang="en-US"/>
          </a:p>
          <a:p>
            <a:r>
              <a:rPr lang="en-US"/>
              <a:t>On the day of test / handing in homework, encourage them to practice deep breaths if they feel nervous, read questions slowly, and come back to the tricky parts later (your brain has time to think whilst you're working on other things). </a:t>
            </a:r>
          </a:p>
          <a:p>
            <a:endParaRPr lang="en-US"/>
          </a:p>
          <a:p>
            <a:r>
              <a:rPr lang="en-US"/>
              <a:t>These small strategies can help make a big difference!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1.jpeg"/><Relationship Id="rId21" Type="http://schemas.openxmlformats.org/officeDocument/2006/relationships/image" Target="../media/image19.svg"/><Relationship Id="rId34" Type="http://schemas.openxmlformats.org/officeDocument/2006/relationships/image" Target="../media/image17.png"/><Relationship Id="rId7" Type="http://schemas.openxmlformats.org/officeDocument/2006/relationships/image" Target="../media/image5.svg"/><Relationship Id="rId12" Type="http://schemas.openxmlformats.org/officeDocument/2006/relationships/image" Target="../media/image6.png"/><Relationship Id="rId17" Type="http://schemas.openxmlformats.org/officeDocument/2006/relationships/image" Target="../media/image15.svg"/><Relationship Id="rId25" Type="http://schemas.openxmlformats.org/officeDocument/2006/relationships/image" Target="../media/image23.svg"/><Relationship Id="rId33" Type="http://schemas.openxmlformats.org/officeDocument/2006/relationships/image" Target="../media/image31.svg"/><Relationship Id="rId2" Type="http://schemas.openxmlformats.org/officeDocument/2006/relationships/notesSlide" Target="../notesSlides/notesSlide1.xml"/><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9.svg"/><Relationship Id="rId24" Type="http://schemas.openxmlformats.org/officeDocument/2006/relationships/image" Target="../media/image12.png"/><Relationship Id="rId32" Type="http://schemas.openxmlformats.org/officeDocument/2006/relationships/image" Target="../media/image16.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7.svg"/><Relationship Id="rId31" Type="http://schemas.openxmlformats.org/officeDocument/2006/relationships/image" Target="../media/image29.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5.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svg"/><Relationship Id="rId3" Type="http://schemas.openxmlformats.org/officeDocument/2006/relationships/image" Target="../media/image1.jpeg"/><Relationship Id="rId7" Type="http://schemas.openxmlformats.org/officeDocument/2006/relationships/image" Target="../media/image66.sv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7.svg"/><Relationship Id="rId5" Type="http://schemas.openxmlformats.org/officeDocument/2006/relationships/image" Target="../media/image64.svg"/><Relationship Id="rId10" Type="http://schemas.openxmlformats.org/officeDocument/2006/relationships/image" Target="../media/image25.png"/><Relationship Id="rId4" Type="http://schemas.openxmlformats.org/officeDocument/2006/relationships/image" Target="../media/image40.png"/><Relationship Id="rId9" Type="http://schemas.openxmlformats.org/officeDocument/2006/relationships/image" Target="../media/image68.sv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19.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image" Target="../media/image29.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2.png"/><Relationship Id="rId21"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5" Type="http://schemas.openxmlformats.org/officeDocument/2006/relationships/image" Target="../media/image13.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2.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10.png"/><Relationship Id="rId31"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14.png"/><Relationship Id="rId30"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3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5.svg"/><Relationship Id="rId4" Type="http://schemas.openxmlformats.org/officeDocument/2006/relationships/image" Target="../media/image24.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a:ln cap="sq">
            <a:noFill/>
            <a:prstDash val="solid"/>
            <a:miter/>
          </a:ln>
        </p:spPr>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a:ln cap="sq">
            <a:noFill/>
            <a:prstDash val="solid"/>
            <a:miter/>
          </a:ln>
        </p:spPr>
      </p:sp>
      <p:sp>
        <p:nvSpPr>
          <p:cNvPr id="17" name="TextBox 17"/>
          <p:cNvSpPr txBox="1"/>
          <p:nvPr/>
        </p:nvSpPr>
        <p:spPr>
          <a:xfrm>
            <a:off x="2182230" y="2590238"/>
            <a:ext cx="13394555" cy="2553262"/>
          </a:xfrm>
          <a:prstGeom prst="rect">
            <a:avLst/>
          </a:prstGeom>
        </p:spPr>
        <p:txBody>
          <a:bodyPr lIns="0" tIns="0" rIns="0" bIns="0" rtlCol="0" anchor="t">
            <a:spAutoFit/>
          </a:bodyPr>
          <a:lstStyle/>
          <a:p>
            <a:pPr marL="0" lvl="0" indent="0" algn="ctr">
              <a:lnSpc>
                <a:spcPts val="9707"/>
              </a:lnSpc>
            </a:pPr>
            <a:r>
              <a:rPr lang="en-US" sz="10218" spc="-204">
                <a:solidFill>
                  <a:srgbClr val="2B2B2B"/>
                </a:solidFill>
                <a:latin typeface="Fibre"/>
                <a:ea typeface="Fibre"/>
                <a:cs typeface="Fibre"/>
                <a:sym typeface="Fibre"/>
              </a:rPr>
              <a:t>supporting your child to cope with stress</a:t>
            </a:r>
          </a:p>
        </p:txBody>
      </p:sp>
      <p:sp>
        <p:nvSpPr>
          <p:cNvPr id="18" name="Freeform 18"/>
          <p:cNvSpPr/>
          <p:nvPr/>
        </p:nvSpPr>
        <p:spPr>
          <a:xfrm>
            <a:off x="1411579" y="2160503"/>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2" cstate="screen">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a:blipFill>
        </p:spPr>
      </p:sp>
      <p:sp>
        <p:nvSpPr>
          <p:cNvPr id="19" name="Freeform 19"/>
          <p:cNvSpPr/>
          <p:nvPr/>
        </p:nvSpPr>
        <p:spPr>
          <a:xfrm rot="-10800000">
            <a:off x="15903804" y="2290733"/>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2" cstate="screen">
              <a:extLst>
                <a:ext uri="{28A0092B-C50C-407E-A947-70E740481C1C}">
                  <a14:useLocalDpi xmlns:a14="http://schemas.microsoft.com/office/drawing/2010/main"/>
                </a:ext>
                <a:ext uri="{96DAC541-7B7A-43D3-8B79-37D633B846F1}">
                  <asvg:svgBlip xmlns:asvg="http://schemas.microsoft.com/office/drawing/2016/SVG/main" xmlns="" r:embed="rId33"/>
                </a:ext>
              </a:extLst>
            </a:blip>
            <a:stretch>
              <a:fillRect/>
            </a:stretch>
          </a:blipFill>
        </p:spPr>
      </p:sp>
      <p:sp>
        <p:nvSpPr>
          <p:cNvPr id="20" name="Freeform 20"/>
          <p:cNvSpPr/>
          <p:nvPr/>
        </p:nvSpPr>
        <p:spPr>
          <a:xfrm>
            <a:off x="6994551" y="5960143"/>
            <a:ext cx="3702120" cy="3703663"/>
          </a:xfrm>
          <a:custGeom>
            <a:avLst/>
            <a:gdLst/>
            <a:ahLst/>
            <a:cxnLst/>
            <a:rect l="l" t="t" r="r" b="b"/>
            <a:pathLst>
              <a:path w="3702120" h="3703663">
                <a:moveTo>
                  <a:pt x="0" y="0"/>
                </a:moveTo>
                <a:lnTo>
                  <a:pt x="3702120" y="0"/>
                </a:lnTo>
                <a:lnTo>
                  <a:pt x="3702120" y="3703663"/>
                </a:lnTo>
                <a:lnTo>
                  <a:pt x="0" y="3703663"/>
                </a:lnTo>
                <a:lnTo>
                  <a:pt x="0" y="0"/>
                </a:lnTo>
                <a:close/>
              </a:path>
            </a:pathLst>
          </a:custGeom>
          <a:blipFill>
            <a:blip r:embed="rId34" cstate="screen">
              <a:extLst>
                <a:ext uri="{28A0092B-C50C-407E-A947-70E740481C1C}">
                  <a14:useLocalDpi xmlns:a14="http://schemas.microsoft.com/office/drawing/2010/main"/>
                </a:ext>
              </a:extLst>
            </a:blip>
            <a:stretch>
              <a:fillRect/>
            </a:stretch>
          </a:blipFill>
        </p:spPr>
      </p:sp>
      <p:sp>
        <p:nvSpPr>
          <p:cNvPr id="21" name="TextBox 21"/>
          <p:cNvSpPr txBox="1"/>
          <p:nvPr/>
        </p:nvSpPr>
        <p:spPr>
          <a:xfrm>
            <a:off x="2182230" y="4924122"/>
            <a:ext cx="13394555" cy="514955"/>
          </a:xfrm>
          <a:prstGeom prst="rect">
            <a:avLst/>
          </a:prstGeom>
        </p:spPr>
        <p:txBody>
          <a:bodyPr lIns="0" tIns="0" rIns="0" bIns="0" rtlCol="0" anchor="t">
            <a:spAutoFit/>
          </a:bodyPr>
          <a:lstStyle/>
          <a:p>
            <a:pPr marL="0" lvl="0" indent="0" algn="ctr">
              <a:lnSpc>
                <a:spcPts val="3723"/>
              </a:lnSpc>
            </a:pPr>
            <a:r>
              <a:rPr lang="en-US" sz="3919" spc="-78">
                <a:solidFill>
                  <a:srgbClr val="2B2B2B"/>
                </a:solidFill>
                <a:latin typeface="Fibre"/>
                <a:ea typeface="Fibre"/>
                <a:cs typeface="Fibre"/>
                <a:sym typeface="Fibre"/>
              </a:rPr>
              <a:t>(and tests!)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a:off x="14577733" y="3934308"/>
            <a:ext cx="2681567" cy="2985550"/>
          </a:xfrm>
          <a:custGeom>
            <a:avLst/>
            <a:gdLst/>
            <a:ahLst/>
            <a:cxnLst/>
            <a:rect l="l" t="t" r="r" b="b"/>
            <a:pathLst>
              <a:path w="2681567" h="2985550">
                <a:moveTo>
                  <a:pt x="0" y="0"/>
                </a:moveTo>
                <a:lnTo>
                  <a:pt x="2681567" y="0"/>
                </a:lnTo>
                <a:lnTo>
                  <a:pt x="2681567" y="2985550"/>
                </a:lnTo>
                <a:lnTo>
                  <a:pt x="0" y="2985550"/>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96643" y="3253531"/>
            <a:ext cx="17894714" cy="6822380"/>
          </a:xfrm>
          <a:prstGeom prst="rect">
            <a:avLst/>
          </a:prstGeom>
        </p:spPr>
        <p:txBody>
          <a:bodyPr lIns="0" tIns="0" rIns="0" bIns="0" rtlCol="0" anchor="t">
            <a:spAutoFit/>
          </a:bodyPr>
          <a:lstStyle/>
          <a:p>
            <a:pPr algn="l">
              <a:lnSpc>
                <a:spcPts val="7088"/>
              </a:lnSpc>
            </a:pPr>
            <a:r>
              <a:rPr lang="en-US" sz="4169" b="1" spc="-83" dirty="0">
                <a:solidFill>
                  <a:srgbClr val="000000"/>
                </a:solidFill>
                <a:latin typeface="Quicksand Bold"/>
                <a:ea typeface="Quicksand Bold"/>
                <a:cs typeface="Quicksand Bold"/>
                <a:sym typeface="Quicksand Bold"/>
              </a:rPr>
              <a:t>Before the stressful event:</a:t>
            </a:r>
          </a:p>
          <a:p>
            <a:pPr marL="900180" lvl="1" indent="-450090" algn="l">
              <a:lnSpc>
                <a:spcPts val="7088"/>
              </a:lnSpc>
              <a:buFont typeface="Arial"/>
              <a:buChar char="•"/>
            </a:pPr>
            <a:r>
              <a:rPr lang="en-US" sz="4169" spc="-83" dirty="0">
                <a:solidFill>
                  <a:srgbClr val="000000"/>
                </a:solidFill>
                <a:latin typeface="Quicksand"/>
                <a:ea typeface="Quicksand"/>
                <a:cs typeface="Quicksand"/>
                <a:sym typeface="Quicksand"/>
              </a:rPr>
              <a:t>Practice calming techniques (breathing, mindfulness)</a:t>
            </a:r>
          </a:p>
          <a:p>
            <a:pPr marL="900180" lvl="1" indent="-450090" algn="l">
              <a:lnSpc>
                <a:spcPts val="7088"/>
              </a:lnSpc>
              <a:buFont typeface="Arial"/>
              <a:buChar char="•"/>
            </a:pPr>
            <a:r>
              <a:rPr lang="en-US" sz="4169" spc="-83" dirty="0" err="1">
                <a:solidFill>
                  <a:srgbClr val="000000"/>
                </a:solidFill>
                <a:latin typeface="Quicksand"/>
                <a:ea typeface="Quicksand"/>
                <a:cs typeface="Quicksand"/>
                <a:sym typeface="Quicksand"/>
              </a:rPr>
              <a:t>Normalise</a:t>
            </a:r>
            <a:r>
              <a:rPr lang="en-US" sz="4169" spc="-83" dirty="0">
                <a:solidFill>
                  <a:srgbClr val="000000"/>
                </a:solidFill>
                <a:latin typeface="Quicksand"/>
                <a:ea typeface="Quicksand"/>
                <a:cs typeface="Quicksand"/>
                <a:sym typeface="Quicksand"/>
              </a:rPr>
              <a:t> mistakes - mistakes as learning opportunities</a:t>
            </a:r>
          </a:p>
          <a:p>
            <a:pPr marL="900180" lvl="1" indent="-450090" algn="l">
              <a:lnSpc>
                <a:spcPts val="7088"/>
              </a:lnSpc>
              <a:buFont typeface="Arial"/>
              <a:buChar char="•"/>
            </a:pPr>
            <a:r>
              <a:rPr lang="en-US" sz="4169" spc="-83" dirty="0">
                <a:solidFill>
                  <a:srgbClr val="000000"/>
                </a:solidFill>
                <a:latin typeface="Quicksand"/>
                <a:ea typeface="Quicksand"/>
                <a:cs typeface="Quicksand"/>
                <a:sym typeface="Quicksand"/>
              </a:rPr>
              <a:t>Positive self-talk (“I can do my best”, “I got this!”)</a:t>
            </a:r>
          </a:p>
          <a:p>
            <a:pPr marL="900180" lvl="1" indent="-450090" algn="l">
              <a:lnSpc>
                <a:spcPts val="7088"/>
              </a:lnSpc>
              <a:buFont typeface="Arial"/>
              <a:buChar char="•"/>
            </a:pPr>
            <a:r>
              <a:rPr lang="en-US" sz="4169" spc="-83" dirty="0">
                <a:solidFill>
                  <a:srgbClr val="000000"/>
                </a:solidFill>
                <a:latin typeface="Quicksand"/>
                <a:ea typeface="Quicksand"/>
                <a:cs typeface="Quicksand"/>
                <a:sym typeface="Quicksand"/>
              </a:rPr>
              <a:t>“</a:t>
            </a:r>
            <a:r>
              <a:rPr lang="en-US" sz="4169" spc="-83" dirty="0" err="1">
                <a:solidFill>
                  <a:srgbClr val="000000"/>
                </a:solidFill>
                <a:latin typeface="Quicksand"/>
                <a:ea typeface="Quicksand"/>
                <a:cs typeface="Quicksand"/>
                <a:sym typeface="Quicksand"/>
              </a:rPr>
              <a:t>Whats</a:t>
            </a:r>
            <a:r>
              <a:rPr lang="en-US" sz="4169" spc="-83" dirty="0">
                <a:solidFill>
                  <a:srgbClr val="000000"/>
                </a:solidFill>
                <a:latin typeface="Quicksand"/>
                <a:ea typeface="Quicksand"/>
                <a:cs typeface="Quicksand"/>
                <a:sym typeface="Quicksand"/>
              </a:rPr>
              <a:t> in my control” - boost confidence</a:t>
            </a:r>
          </a:p>
          <a:p>
            <a:pPr algn="l">
              <a:lnSpc>
                <a:spcPts val="3518"/>
              </a:lnSpc>
            </a:pPr>
            <a:endParaRPr lang="en-US" sz="4169" spc="-83" dirty="0" smtClean="0">
              <a:solidFill>
                <a:srgbClr val="000000"/>
              </a:solidFill>
              <a:latin typeface="Quicksand"/>
              <a:ea typeface="Quicksand"/>
              <a:cs typeface="Quicksand"/>
              <a:sym typeface="Quicksand"/>
            </a:endParaRPr>
          </a:p>
          <a:p>
            <a:pPr marL="450090" lvl="1" algn="l">
              <a:lnSpc>
                <a:spcPts val="7088"/>
              </a:lnSpc>
            </a:pPr>
            <a:r>
              <a:rPr lang="en-US" sz="4169" b="1" spc="-83" dirty="0">
                <a:solidFill>
                  <a:srgbClr val="000000"/>
                </a:solidFill>
                <a:latin typeface="Quicksand Bold"/>
                <a:ea typeface="Quicksand Bold"/>
                <a:cs typeface="Quicksand Bold"/>
                <a:sym typeface="Quicksand Bold"/>
              </a:rPr>
              <a:t>During the stressful event:</a:t>
            </a:r>
            <a:r>
              <a:rPr lang="en-US" sz="4169" spc="-83" dirty="0">
                <a:solidFill>
                  <a:srgbClr val="000000"/>
                </a:solidFill>
                <a:latin typeface="Quicksand"/>
                <a:ea typeface="Quicksand"/>
                <a:cs typeface="Quicksand"/>
                <a:sym typeface="Quicksand"/>
              </a:rPr>
              <a:t> Deep breaths, reading things carefully and coming back to the tricky tasks later</a:t>
            </a:r>
          </a:p>
        </p:txBody>
      </p:sp>
      <p:sp>
        <p:nvSpPr>
          <p:cNvPr id="5" name="TextBox 5"/>
          <p:cNvSpPr txBox="1"/>
          <p:nvPr/>
        </p:nvSpPr>
        <p:spPr>
          <a:xfrm>
            <a:off x="2670031" y="164630"/>
            <a:ext cx="12947935" cy="1203313"/>
          </a:xfrm>
          <a:prstGeom prst="rect">
            <a:avLst/>
          </a:prstGeom>
        </p:spPr>
        <p:txBody>
          <a:bodyPr lIns="0" tIns="0" rIns="0" bIns="0" rtlCol="0" anchor="t">
            <a:spAutoFit/>
          </a:bodyPr>
          <a:lstStyle/>
          <a:p>
            <a:pPr algn="l">
              <a:lnSpc>
                <a:spcPts val="9800"/>
              </a:lnSpc>
            </a:pPr>
            <a:r>
              <a:rPr lang="en-US" sz="7000" dirty="0">
                <a:solidFill>
                  <a:srgbClr val="000000"/>
                </a:solidFill>
                <a:latin typeface="Fibre"/>
                <a:ea typeface="Fibre"/>
                <a:cs typeface="Fibre"/>
                <a:sym typeface="Fibre"/>
              </a:rPr>
              <a:t>MANAGING ANXIETY - before &amp; DURING</a:t>
            </a:r>
          </a:p>
        </p:txBody>
      </p:sp>
      <p:sp>
        <p:nvSpPr>
          <p:cNvPr id="6" name="TextBox 6"/>
          <p:cNvSpPr txBox="1"/>
          <p:nvPr/>
        </p:nvSpPr>
        <p:spPr>
          <a:xfrm>
            <a:off x="393286" y="1760659"/>
            <a:ext cx="17501427" cy="1588122"/>
          </a:xfrm>
          <a:prstGeom prst="rect">
            <a:avLst/>
          </a:prstGeom>
        </p:spPr>
        <p:txBody>
          <a:bodyPr lIns="0" tIns="0" rIns="0" bIns="0" rtlCol="0" anchor="t">
            <a:spAutoFit/>
          </a:bodyPr>
          <a:lstStyle/>
          <a:p>
            <a:pPr algn="ctr">
              <a:lnSpc>
                <a:spcPts val="6440"/>
              </a:lnSpc>
              <a:spcBef>
                <a:spcPct val="0"/>
              </a:spcBef>
            </a:pPr>
            <a:r>
              <a:rPr lang="en-US" sz="4600" b="1">
                <a:solidFill>
                  <a:srgbClr val="000000"/>
                </a:solidFill>
                <a:latin typeface="Quicksand Bold"/>
                <a:ea typeface="Quicksand Bold"/>
                <a:cs typeface="Quicksand Bold"/>
                <a:sym typeface="Quicksand Bold"/>
              </a:rPr>
              <a:t>Practicing strategies when they are calm will help them learn what helps when stressed!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a:off x="1287576" y="1807281"/>
            <a:ext cx="4513964" cy="4542715"/>
          </a:xfrm>
          <a:custGeom>
            <a:avLst/>
            <a:gdLst/>
            <a:ahLst/>
            <a:cxnLst/>
            <a:rect l="l" t="t" r="r" b="b"/>
            <a:pathLst>
              <a:path w="4513964" h="4542715">
                <a:moveTo>
                  <a:pt x="0" y="0"/>
                </a:moveTo>
                <a:lnTo>
                  <a:pt x="4513964" y="0"/>
                </a:lnTo>
                <a:lnTo>
                  <a:pt x="4513964" y="4542715"/>
                </a:lnTo>
                <a:lnTo>
                  <a:pt x="0" y="4542715"/>
                </a:lnTo>
                <a:lnTo>
                  <a:pt x="0" y="0"/>
                </a:lnTo>
                <a:close/>
              </a:path>
            </a:pathLst>
          </a:custGeom>
          <a:blipFill>
            <a:blip r:embed="rId4" cstate="screen">
              <a:extLst>
                <a:ext uri="{28A0092B-C50C-407E-A947-70E740481C1C}">
                  <a14:useLocalDpi xmlns:a14="http://schemas.microsoft.com/office/drawing/2010/main"/>
                </a:ext>
              </a:extLst>
            </a:blip>
            <a:stretch>
              <a:fillRect l="-6283" t="-7085" r="-7941" b="-6416"/>
            </a:stretch>
          </a:blipFill>
        </p:spPr>
      </p:sp>
      <p:sp>
        <p:nvSpPr>
          <p:cNvPr id="4" name="Freeform 4"/>
          <p:cNvSpPr/>
          <p:nvPr/>
        </p:nvSpPr>
        <p:spPr>
          <a:xfrm>
            <a:off x="1028700" y="6133219"/>
            <a:ext cx="4151113" cy="3906930"/>
          </a:xfrm>
          <a:custGeom>
            <a:avLst/>
            <a:gdLst/>
            <a:ahLst/>
            <a:cxnLst/>
            <a:rect l="l" t="t" r="r" b="b"/>
            <a:pathLst>
              <a:path w="4151113" h="3906930">
                <a:moveTo>
                  <a:pt x="0" y="0"/>
                </a:moveTo>
                <a:lnTo>
                  <a:pt x="4151113" y="0"/>
                </a:lnTo>
                <a:lnTo>
                  <a:pt x="4151113" y="3906930"/>
                </a:lnTo>
                <a:lnTo>
                  <a:pt x="0" y="3906930"/>
                </a:lnTo>
                <a:lnTo>
                  <a:pt x="0" y="0"/>
                </a:lnTo>
                <a:close/>
              </a:path>
            </a:pathLst>
          </a:custGeom>
          <a:blipFill>
            <a:blip r:embed="rId5"/>
            <a:stretch>
              <a:fillRect/>
            </a:stretch>
          </a:blipFill>
        </p:spPr>
      </p:sp>
      <p:sp>
        <p:nvSpPr>
          <p:cNvPr id="5" name="Freeform 5"/>
          <p:cNvSpPr/>
          <p:nvPr/>
        </p:nvSpPr>
        <p:spPr>
          <a:xfrm>
            <a:off x="6371007" y="6589083"/>
            <a:ext cx="5026732" cy="2995203"/>
          </a:xfrm>
          <a:custGeom>
            <a:avLst/>
            <a:gdLst/>
            <a:ahLst/>
            <a:cxnLst/>
            <a:rect l="l" t="t" r="r" b="b"/>
            <a:pathLst>
              <a:path w="5026732" h="2995203">
                <a:moveTo>
                  <a:pt x="0" y="0"/>
                </a:moveTo>
                <a:lnTo>
                  <a:pt x="5026733" y="0"/>
                </a:lnTo>
                <a:lnTo>
                  <a:pt x="5026733" y="2995203"/>
                </a:lnTo>
                <a:lnTo>
                  <a:pt x="0" y="2995203"/>
                </a:lnTo>
                <a:lnTo>
                  <a:pt x="0" y="0"/>
                </a:lnTo>
                <a:close/>
              </a:path>
            </a:pathLst>
          </a:custGeom>
          <a:blipFill>
            <a:blip r:embed="rId6" cstate="screen">
              <a:extLst>
                <a:ext uri="{28A0092B-C50C-407E-A947-70E740481C1C}">
                  <a14:useLocalDpi xmlns:a14="http://schemas.microsoft.com/office/drawing/2010/main"/>
                </a:ext>
              </a:extLst>
            </a:blip>
            <a:stretch>
              <a:fillRect l="-12587" t="-36189" r="-16699" b="-36115"/>
            </a:stretch>
          </a:blipFill>
        </p:spPr>
      </p:sp>
      <p:sp>
        <p:nvSpPr>
          <p:cNvPr id="6" name="Freeform 6"/>
          <p:cNvSpPr/>
          <p:nvPr/>
        </p:nvSpPr>
        <p:spPr>
          <a:xfrm>
            <a:off x="6836633" y="1807281"/>
            <a:ext cx="4095481" cy="4095481"/>
          </a:xfrm>
          <a:custGeom>
            <a:avLst/>
            <a:gdLst/>
            <a:ahLst/>
            <a:cxnLst/>
            <a:rect l="l" t="t" r="r" b="b"/>
            <a:pathLst>
              <a:path w="4095481" h="4095481">
                <a:moveTo>
                  <a:pt x="0" y="0"/>
                </a:moveTo>
                <a:lnTo>
                  <a:pt x="4095481" y="0"/>
                </a:lnTo>
                <a:lnTo>
                  <a:pt x="4095481" y="4095481"/>
                </a:lnTo>
                <a:lnTo>
                  <a:pt x="0" y="4095481"/>
                </a:lnTo>
                <a:lnTo>
                  <a:pt x="0" y="0"/>
                </a:lnTo>
                <a:close/>
              </a:path>
            </a:pathLst>
          </a:custGeom>
          <a:blipFill>
            <a:blip r:embed="rId7"/>
            <a:stretch>
              <a:fillRect/>
            </a:stretch>
          </a:blipFill>
        </p:spPr>
      </p:sp>
      <p:sp>
        <p:nvSpPr>
          <p:cNvPr id="7" name="Freeform 7"/>
          <p:cNvSpPr/>
          <p:nvPr/>
        </p:nvSpPr>
        <p:spPr>
          <a:xfrm>
            <a:off x="12075356" y="1807281"/>
            <a:ext cx="5507029" cy="7609022"/>
          </a:xfrm>
          <a:custGeom>
            <a:avLst/>
            <a:gdLst/>
            <a:ahLst/>
            <a:cxnLst/>
            <a:rect l="l" t="t" r="r" b="b"/>
            <a:pathLst>
              <a:path w="5507029" h="7609022">
                <a:moveTo>
                  <a:pt x="0" y="0"/>
                </a:moveTo>
                <a:lnTo>
                  <a:pt x="5507030" y="0"/>
                </a:lnTo>
                <a:lnTo>
                  <a:pt x="5507030" y="7609021"/>
                </a:lnTo>
                <a:lnTo>
                  <a:pt x="0" y="7609021"/>
                </a:lnTo>
                <a:lnTo>
                  <a:pt x="0" y="0"/>
                </a:lnTo>
                <a:close/>
              </a:path>
            </a:pathLst>
          </a:custGeom>
          <a:blipFill>
            <a:blip r:embed="rId8"/>
            <a:stretch>
              <a:fillRect/>
            </a:stretch>
          </a:blipFill>
        </p:spPr>
      </p:sp>
      <p:sp>
        <p:nvSpPr>
          <p:cNvPr id="8" name="TextBox 8"/>
          <p:cNvSpPr txBox="1"/>
          <p:nvPr/>
        </p:nvSpPr>
        <p:spPr>
          <a:xfrm>
            <a:off x="662490" y="355606"/>
            <a:ext cx="17414365" cy="1203313"/>
          </a:xfrm>
          <a:prstGeom prst="rect">
            <a:avLst/>
          </a:prstGeom>
        </p:spPr>
        <p:txBody>
          <a:bodyPr lIns="0" tIns="0" rIns="0" bIns="0" rtlCol="0" anchor="t">
            <a:spAutoFit/>
          </a:bodyPr>
          <a:lstStyle/>
          <a:p>
            <a:pPr algn="l">
              <a:lnSpc>
                <a:spcPts val="9800"/>
              </a:lnSpc>
            </a:pPr>
            <a:r>
              <a:rPr lang="en-US" sz="7000">
                <a:solidFill>
                  <a:srgbClr val="000000"/>
                </a:solidFill>
                <a:latin typeface="Fibre"/>
                <a:ea typeface="Fibre"/>
                <a:cs typeface="Fibre"/>
                <a:sym typeface="Fibre"/>
              </a:rPr>
              <a:t>Relaxation &amp; grounding techniques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a:off x="481079" y="2161895"/>
            <a:ext cx="1735745" cy="1607619"/>
          </a:xfrm>
          <a:custGeom>
            <a:avLst/>
            <a:gdLst/>
            <a:ahLst/>
            <a:cxnLst/>
            <a:rect l="l" t="t" r="r" b="b"/>
            <a:pathLst>
              <a:path w="1735745" h="1607619">
                <a:moveTo>
                  <a:pt x="0" y="0"/>
                </a:moveTo>
                <a:lnTo>
                  <a:pt x="1735745" y="0"/>
                </a:lnTo>
                <a:lnTo>
                  <a:pt x="1735745" y="1607619"/>
                </a:lnTo>
                <a:lnTo>
                  <a:pt x="0" y="1607619"/>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sp>
      <p:sp>
        <p:nvSpPr>
          <p:cNvPr id="4" name="Freeform 4"/>
          <p:cNvSpPr/>
          <p:nvPr/>
        </p:nvSpPr>
        <p:spPr>
          <a:xfrm>
            <a:off x="9369673" y="2161895"/>
            <a:ext cx="1546591" cy="1607619"/>
          </a:xfrm>
          <a:custGeom>
            <a:avLst/>
            <a:gdLst/>
            <a:ahLst/>
            <a:cxnLst/>
            <a:rect l="l" t="t" r="r" b="b"/>
            <a:pathLst>
              <a:path w="1546591" h="1607619">
                <a:moveTo>
                  <a:pt x="0" y="0"/>
                </a:moveTo>
                <a:lnTo>
                  <a:pt x="1546591" y="0"/>
                </a:lnTo>
                <a:lnTo>
                  <a:pt x="1546591" y="1607619"/>
                </a:lnTo>
                <a:lnTo>
                  <a:pt x="0" y="160761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a:blipFill>
        </p:spPr>
      </p:sp>
      <p:sp>
        <p:nvSpPr>
          <p:cNvPr id="5" name="Freeform 5"/>
          <p:cNvSpPr/>
          <p:nvPr/>
        </p:nvSpPr>
        <p:spPr>
          <a:xfrm>
            <a:off x="15355820" y="6733023"/>
            <a:ext cx="2526331" cy="3208966"/>
          </a:xfrm>
          <a:custGeom>
            <a:avLst/>
            <a:gdLst/>
            <a:ahLst/>
            <a:cxnLst/>
            <a:rect l="l" t="t" r="r" b="b"/>
            <a:pathLst>
              <a:path w="2526331" h="3208966">
                <a:moveTo>
                  <a:pt x="0" y="0"/>
                </a:moveTo>
                <a:lnTo>
                  <a:pt x="2526331" y="0"/>
                </a:lnTo>
                <a:lnTo>
                  <a:pt x="2526331" y="3208966"/>
                </a:lnTo>
                <a:lnTo>
                  <a:pt x="0" y="32089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TextBox 6"/>
          <p:cNvSpPr txBox="1"/>
          <p:nvPr/>
        </p:nvSpPr>
        <p:spPr>
          <a:xfrm>
            <a:off x="695516" y="472505"/>
            <a:ext cx="17414365" cy="1203313"/>
          </a:xfrm>
          <a:prstGeom prst="rect">
            <a:avLst/>
          </a:prstGeom>
        </p:spPr>
        <p:txBody>
          <a:bodyPr lIns="0" tIns="0" rIns="0" bIns="0" rtlCol="0" anchor="t">
            <a:spAutoFit/>
          </a:bodyPr>
          <a:lstStyle/>
          <a:p>
            <a:pPr algn="l">
              <a:lnSpc>
                <a:spcPts val="9800"/>
              </a:lnSpc>
            </a:pPr>
            <a:r>
              <a:rPr lang="en-US" sz="7000" dirty="0">
                <a:solidFill>
                  <a:srgbClr val="000000"/>
                </a:solidFill>
                <a:latin typeface="Fibre"/>
                <a:ea typeface="Fibre"/>
                <a:cs typeface="Fibre"/>
                <a:sym typeface="Fibre"/>
              </a:rPr>
              <a:t>how to talk to your child about stress</a:t>
            </a:r>
          </a:p>
        </p:txBody>
      </p:sp>
      <p:sp>
        <p:nvSpPr>
          <p:cNvPr id="7" name="TextBox 7"/>
          <p:cNvSpPr txBox="1"/>
          <p:nvPr/>
        </p:nvSpPr>
        <p:spPr>
          <a:xfrm>
            <a:off x="-159921" y="3940964"/>
            <a:ext cx="9982493" cy="5737894"/>
          </a:xfrm>
          <a:prstGeom prst="rect">
            <a:avLst/>
          </a:prstGeom>
        </p:spPr>
        <p:txBody>
          <a:bodyPr lIns="0" tIns="0" rIns="0" bIns="0" rtlCol="0" anchor="t">
            <a:spAutoFit/>
          </a:bodyPr>
          <a:lstStyle/>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Validate emotions</a:t>
            </a:r>
          </a:p>
          <a:p>
            <a:pPr marL="1659679" lvl="2" indent="-553226" algn="l">
              <a:lnSpc>
                <a:spcPts val="6534"/>
              </a:lnSpc>
              <a:buFont typeface="Arial"/>
              <a:buChar char="⚬"/>
            </a:pPr>
            <a:r>
              <a:rPr lang="en-US" sz="3843" b="1" spc="-76">
                <a:solidFill>
                  <a:srgbClr val="000000"/>
                </a:solidFill>
                <a:latin typeface="Quicksand Bold"/>
                <a:ea typeface="Quicksand Bold"/>
                <a:cs typeface="Quicksand Bold"/>
                <a:sym typeface="Quicksand Bold"/>
              </a:rPr>
              <a:t>“</a:t>
            </a:r>
            <a:r>
              <a:rPr lang="en-US" sz="3843" spc="-76">
                <a:solidFill>
                  <a:srgbClr val="000000"/>
                </a:solidFill>
                <a:latin typeface="Quicksand"/>
                <a:ea typeface="Quicksand"/>
                <a:cs typeface="Quicksand"/>
                <a:sym typeface="Quicksand"/>
              </a:rPr>
              <a:t>I can see you’re nervous and thats okay...”</a:t>
            </a:r>
          </a:p>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Ask open ended questions</a:t>
            </a:r>
          </a:p>
          <a:p>
            <a:pPr marL="1659679" lvl="2" indent="-553226" algn="l">
              <a:lnSpc>
                <a:spcPts val="6534"/>
              </a:lnSpc>
              <a:buFont typeface="Arial"/>
              <a:buChar char="⚬"/>
            </a:pPr>
            <a:r>
              <a:rPr lang="en-US" sz="3843" spc="-76">
                <a:solidFill>
                  <a:srgbClr val="000000"/>
                </a:solidFill>
                <a:latin typeface="Quicksand"/>
                <a:ea typeface="Quicksand"/>
                <a:cs typeface="Quicksand"/>
                <a:sym typeface="Quicksand"/>
              </a:rPr>
              <a:t>“I wonder how it feels when...”</a:t>
            </a:r>
          </a:p>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Reassure effort over results</a:t>
            </a:r>
          </a:p>
          <a:p>
            <a:pPr marL="1659679" lvl="2" indent="-553226" algn="l">
              <a:lnSpc>
                <a:spcPts val="6534"/>
              </a:lnSpc>
              <a:buFont typeface="Arial"/>
              <a:buChar char="⚬"/>
            </a:pPr>
            <a:r>
              <a:rPr lang="en-US" sz="3843" spc="-76">
                <a:solidFill>
                  <a:srgbClr val="000000"/>
                </a:solidFill>
                <a:latin typeface="Quicksand"/>
                <a:ea typeface="Quicksand"/>
                <a:cs typeface="Quicksand"/>
                <a:sym typeface="Quicksand"/>
              </a:rPr>
              <a:t>“I am proud of you for trying so hard!”</a:t>
            </a:r>
          </a:p>
        </p:txBody>
      </p:sp>
      <p:sp>
        <p:nvSpPr>
          <p:cNvPr id="8" name="TextBox 8"/>
          <p:cNvSpPr txBox="1"/>
          <p:nvPr/>
        </p:nvSpPr>
        <p:spPr>
          <a:xfrm>
            <a:off x="9369673" y="4257037"/>
            <a:ext cx="9070852" cy="4080469"/>
          </a:xfrm>
          <a:prstGeom prst="rect">
            <a:avLst/>
          </a:prstGeom>
        </p:spPr>
        <p:txBody>
          <a:bodyPr lIns="0" tIns="0" rIns="0" bIns="0" rtlCol="0" anchor="t">
            <a:spAutoFit/>
          </a:bodyPr>
          <a:lstStyle/>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Overemphasise results</a:t>
            </a:r>
          </a:p>
          <a:p>
            <a:pPr algn="l">
              <a:lnSpc>
                <a:spcPts val="6534"/>
              </a:lnSpc>
            </a:pPr>
            <a:endParaRPr lang="en-US" sz="3843" b="1" spc="-76">
              <a:solidFill>
                <a:srgbClr val="000000"/>
              </a:solidFill>
              <a:latin typeface="Quicksand Bold"/>
              <a:ea typeface="Quicksand Bold"/>
              <a:cs typeface="Quicksand Bold"/>
              <a:sym typeface="Quicksand Bold"/>
            </a:endParaRPr>
          </a:p>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Compare to others</a:t>
            </a:r>
          </a:p>
          <a:p>
            <a:pPr algn="l">
              <a:lnSpc>
                <a:spcPts val="6534"/>
              </a:lnSpc>
            </a:pPr>
            <a:endParaRPr lang="en-US" sz="3843" b="1" spc="-76">
              <a:solidFill>
                <a:srgbClr val="000000"/>
              </a:solidFill>
              <a:latin typeface="Quicksand Bold"/>
              <a:ea typeface="Quicksand Bold"/>
              <a:cs typeface="Quicksand Bold"/>
              <a:sym typeface="Quicksand Bold"/>
            </a:endParaRPr>
          </a:p>
          <a:p>
            <a:pPr marL="829840" lvl="1" indent="-414920" algn="l">
              <a:lnSpc>
                <a:spcPts val="6534"/>
              </a:lnSpc>
              <a:buFont typeface="Arial"/>
              <a:buChar char="•"/>
            </a:pPr>
            <a:r>
              <a:rPr lang="en-US" sz="3843" b="1" spc="-76">
                <a:solidFill>
                  <a:srgbClr val="000000"/>
                </a:solidFill>
                <a:latin typeface="Quicksand Bold"/>
                <a:ea typeface="Quicksand Bold"/>
                <a:cs typeface="Quicksand Bold"/>
                <a:sym typeface="Quicksand Bold"/>
              </a:rPr>
              <a:t>Dismiss their feelings</a:t>
            </a:r>
          </a:p>
        </p:txBody>
      </p:sp>
      <p:sp>
        <p:nvSpPr>
          <p:cNvPr id="9" name="TextBox 9"/>
          <p:cNvSpPr txBox="1"/>
          <p:nvPr/>
        </p:nvSpPr>
        <p:spPr>
          <a:xfrm>
            <a:off x="2425186" y="2378146"/>
            <a:ext cx="2210800" cy="1162495"/>
          </a:xfrm>
          <a:prstGeom prst="rect">
            <a:avLst/>
          </a:prstGeom>
        </p:spPr>
        <p:txBody>
          <a:bodyPr lIns="0" tIns="0" rIns="0" bIns="0" rtlCol="0" anchor="t">
            <a:spAutoFit/>
          </a:bodyPr>
          <a:lstStyle/>
          <a:p>
            <a:pPr algn="l">
              <a:lnSpc>
                <a:spcPts val="9934"/>
              </a:lnSpc>
            </a:pPr>
            <a:r>
              <a:rPr lang="en-US" sz="5843" b="1" spc="-116">
                <a:solidFill>
                  <a:srgbClr val="5FB643"/>
                </a:solidFill>
                <a:latin typeface="Quicksand Bold"/>
                <a:ea typeface="Quicksand Bold"/>
                <a:cs typeface="Quicksand Bold"/>
                <a:sym typeface="Quicksand Bold"/>
              </a:rPr>
              <a:t>DO...</a:t>
            </a:r>
          </a:p>
        </p:txBody>
      </p:sp>
      <p:sp>
        <p:nvSpPr>
          <p:cNvPr id="10" name="TextBox 10"/>
          <p:cNvSpPr txBox="1"/>
          <p:nvPr/>
        </p:nvSpPr>
        <p:spPr>
          <a:xfrm>
            <a:off x="11125814" y="2403286"/>
            <a:ext cx="3278655" cy="1162495"/>
          </a:xfrm>
          <a:prstGeom prst="rect">
            <a:avLst/>
          </a:prstGeom>
        </p:spPr>
        <p:txBody>
          <a:bodyPr lIns="0" tIns="0" rIns="0" bIns="0" rtlCol="0" anchor="t">
            <a:spAutoFit/>
          </a:bodyPr>
          <a:lstStyle/>
          <a:p>
            <a:pPr algn="l">
              <a:lnSpc>
                <a:spcPts val="9934"/>
              </a:lnSpc>
            </a:pPr>
            <a:r>
              <a:rPr lang="en-US" sz="5843" b="1" spc="-116">
                <a:solidFill>
                  <a:srgbClr val="ED1C24"/>
                </a:solidFill>
                <a:latin typeface="Quicksand Bold"/>
                <a:ea typeface="Quicksand Bold"/>
                <a:cs typeface="Quicksand Bold"/>
                <a:sym typeface="Quicksand Bold"/>
              </a:rPr>
              <a:t>DON’T...</a:t>
            </a:r>
          </a:p>
        </p:txBody>
      </p:sp>
      <p:sp>
        <p:nvSpPr>
          <p:cNvPr id="11" name="Freeform 11"/>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12" name="Freeform 12"/>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TextBox 5"/>
          <p:cNvSpPr txBox="1"/>
          <p:nvPr/>
        </p:nvSpPr>
        <p:spPr>
          <a:xfrm>
            <a:off x="-2362200" y="548145"/>
            <a:ext cx="18917395" cy="1244347"/>
          </a:xfrm>
          <a:prstGeom prst="rect">
            <a:avLst/>
          </a:prstGeom>
        </p:spPr>
        <p:txBody>
          <a:bodyPr lIns="0" tIns="0" rIns="0" bIns="0" rtlCol="0" anchor="t">
            <a:spAutoFit/>
          </a:bodyPr>
          <a:lstStyle/>
          <a:p>
            <a:pPr marL="0" lvl="0" indent="0" algn="ctr">
              <a:lnSpc>
                <a:spcPts val="9405"/>
              </a:lnSpc>
            </a:pPr>
            <a:r>
              <a:rPr lang="en-US" sz="9043" spc="-180" dirty="0">
                <a:solidFill>
                  <a:srgbClr val="2B2B2B"/>
                </a:solidFill>
                <a:latin typeface="Fibre"/>
                <a:ea typeface="Fibre"/>
                <a:cs typeface="Fibre"/>
                <a:sym typeface="Fibre"/>
              </a:rPr>
              <a:t>Lets practice!</a:t>
            </a:r>
          </a:p>
        </p:txBody>
      </p:sp>
      <p:sp>
        <p:nvSpPr>
          <p:cNvPr id="6" name="TextBox 6"/>
          <p:cNvSpPr txBox="1"/>
          <p:nvPr/>
        </p:nvSpPr>
        <p:spPr>
          <a:xfrm>
            <a:off x="1163132" y="2340637"/>
            <a:ext cx="9962068" cy="5391301"/>
          </a:xfrm>
          <a:prstGeom prst="rect">
            <a:avLst/>
          </a:prstGeom>
        </p:spPr>
        <p:txBody>
          <a:bodyPr lIns="0" tIns="0" rIns="0" bIns="0" rtlCol="0" anchor="t">
            <a:spAutoFit/>
          </a:bodyPr>
          <a:lstStyle/>
          <a:p>
            <a:pPr algn="l">
              <a:lnSpc>
                <a:spcPts val="5399"/>
              </a:lnSpc>
            </a:pPr>
            <a:r>
              <a:rPr lang="en-US" sz="3999" spc="123" dirty="0">
                <a:solidFill>
                  <a:srgbClr val="000000"/>
                </a:solidFill>
                <a:latin typeface="Quicksand"/>
                <a:ea typeface="Quicksand"/>
                <a:cs typeface="Quicksand"/>
                <a:sym typeface="Quicksand"/>
              </a:rPr>
              <a:t>In pairs...</a:t>
            </a:r>
          </a:p>
          <a:p>
            <a:pPr algn="l">
              <a:lnSpc>
                <a:spcPts val="5399"/>
              </a:lnSpc>
            </a:pPr>
            <a:endParaRPr lang="en-US" sz="3999" spc="123" dirty="0">
              <a:solidFill>
                <a:srgbClr val="000000"/>
              </a:solidFill>
              <a:latin typeface="Quicksand"/>
              <a:ea typeface="Quicksand"/>
              <a:cs typeface="Quicksand"/>
              <a:sym typeface="Quicksand"/>
            </a:endParaRPr>
          </a:p>
          <a:p>
            <a:pPr algn="l">
              <a:lnSpc>
                <a:spcPts val="5399"/>
              </a:lnSpc>
            </a:pPr>
            <a:r>
              <a:rPr lang="en-US" sz="3999" b="1" spc="123" dirty="0">
                <a:solidFill>
                  <a:srgbClr val="000000"/>
                </a:solidFill>
                <a:latin typeface="Quicksand Bold"/>
                <a:ea typeface="Quicksand Bold"/>
                <a:cs typeface="Quicksand Bold"/>
                <a:sym typeface="Quicksand Bold"/>
              </a:rPr>
              <a:t>One parent</a:t>
            </a:r>
            <a:r>
              <a:rPr lang="en-US" sz="3999" spc="123" dirty="0">
                <a:solidFill>
                  <a:srgbClr val="000000"/>
                </a:solidFill>
                <a:latin typeface="Quicksand"/>
                <a:ea typeface="Quicksand"/>
                <a:cs typeface="Quicksand"/>
                <a:sym typeface="Quicksand"/>
              </a:rPr>
              <a:t> plays the child </a:t>
            </a:r>
            <a:r>
              <a:rPr lang="en-US" sz="3999" b="1" spc="123" dirty="0">
                <a:solidFill>
                  <a:srgbClr val="000000"/>
                </a:solidFill>
                <a:latin typeface="Quicksand Bold"/>
                <a:ea typeface="Quicksand Bold"/>
                <a:cs typeface="Quicksand Bold"/>
                <a:sym typeface="Quicksand Bold"/>
              </a:rPr>
              <a:t>expressing their worry</a:t>
            </a:r>
            <a:r>
              <a:rPr lang="en-US" sz="3999" spc="123" dirty="0">
                <a:solidFill>
                  <a:srgbClr val="000000"/>
                </a:solidFill>
                <a:latin typeface="Quicksand"/>
                <a:ea typeface="Quicksand"/>
                <a:cs typeface="Quicksand"/>
                <a:sym typeface="Quicksand"/>
              </a:rPr>
              <a:t> around homework / tests</a:t>
            </a:r>
          </a:p>
          <a:p>
            <a:pPr algn="l">
              <a:lnSpc>
                <a:spcPts val="5399"/>
              </a:lnSpc>
            </a:pPr>
            <a:endParaRPr lang="en-US" sz="3999" spc="123" dirty="0">
              <a:solidFill>
                <a:srgbClr val="000000"/>
              </a:solidFill>
              <a:latin typeface="Quicksand"/>
              <a:ea typeface="Quicksand"/>
              <a:cs typeface="Quicksand"/>
              <a:sym typeface="Quicksand"/>
            </a:endParaRPr>
          </a:p>
          <a:p>
            <a:pPr algn="l">
              <a:lnSpc>
                <a:spcPts val="5399"/>
              </a:lnSpc>
            </a:pPr>
            <a:r>
              <a:rPr lang="en-US" sz="3999" b="1" spc="123" dirty="0">
                <a:solidFill>
                  <a:srgbClr val="000000"/>
                </a:solidFill>
                <a:latin typeface="Quicksand Bold"/>
                <a:ea typeface="Quicksand Bold"/>
                <a:cs typeface="Quicksand Bold"/>
                <a:sym typeface="Quicksand Bold"/>
              </a:rPr>
              <a:t>One parent</a:t>
            </a:r>
            <a:r>
              <a:rPr lang="en-US" sz="3999" b="1" spc="123" dirty="0">
                <a:solidFill>
                  <a:srgbClr val="000000"/>
                </a:solidFill>
                <a:latin typeface="Quicksand Semi-Bold"/>
                <a:ea typeface="Quicksand Semi-Bold"/>
                <a:cs typeface="Quicksand Semi-Bold"/>
                <a:sym typeface="Quicksand Semi-Bold"/>
              </a:rPr>
              <a:t> practice responding </a:t>
            </a:r>
            <a:r>
              <a:rPr lang="en-US" sz="3999" spc="123" dirty="0">
                <a:solidFill>
                  <a:srgbClr val="000000"/>
                </a:solidFill>
                <a:latin typeface="Quicksand"/>
                <a:ea typeface="Quicksand"/>
                <a:cs typeface="Quicksand"/>
                <a:sym typeface="Quicksand"/>
              </a:rPr>
              <a:t>with supportive techniques</a:t>
            </a:r>
          </a:p>
          <a:p>
            <a:pPr algn="l">
              <a:lnSpc>
                <a:spcPts val="5399"/>
              </a:lnSpc>
            </a:pPr>
            <a:endParaRPr lang="en-US" sz="3999" spc="123" dirty="0">
              <a:solidFill>
                <a:srgbClr val="000000"/>
              </a:solidFill>
              <a:latin typeface="Quicksand"/>
              <a:ea typeface="Quicksand"/>
              <a:cs typeface="Quicksand"/>
              <a:sym typeface="Quicksand"/>
            </a:endParaRPr>
          </a:p>
        </p:txBody>
      </p:sp>
      <p:sp>
        <p:nvSpPr>
          <p:cNvPr id="7" name="Freeform 7"/>
          <p:cNvSpPr/>
          <p:nvPr/>
        </p:nvSpPr>
        <p:spPr>
          <a:xfrm>
            <a:off x="12418148" y="701915"/>
            <a:ext cx="5011201" cy="7082969"/>
          </a:xfrm>
          <a:custGeom>
            <a:avLst/>
            <a:gdLst/>
            <a:ahLst/>
            <a:cxnLst/>
            <a:rect l="l" t="t" r="r" b="b"/>
            <a:pathLst>
              <a:path w="5011201" h="7082969">
                <a:moveTo>
                  <a:pt x="0" y="0"/>
                </a:moveTo>
                <a:lnTo>
                  <a:pt x="5011201" y="0"/>
                </a:lnTo>
                <a:lnTo>
                  <a:pt x="5011201" y="7082969"/>
                </a:lnTo>
                <a:lnTo>
                  <a:pt x="0" y="7082969"/>
                </a:lnTo>
                <a:lnTo>
                  <a:pt x="0" y="0"/>
                </a:lnTo>
                <a:close/>
              </a:path>
            </a:pathLst>
          </a:custGeom>
          <a:blipFill>
            <a:blip r:embed="rId8"/>
            <a:stretch>
              <a:fillRect/>
            </a:stretch>
          </a:blipFill>
        </p:spPr>
      </p:sp>
      <p:sp>
        <p:nvSpPr>
          <p:cNvPr id="8" name="TextBox 8"/>
          <p:cNvSpPr txBox="1"/>
          <p:nvPr/>
        </p:nvSpPr>
        <p:spPr>
          <a:xfrm>
            <a:off x="695517" y="8248726"/>
            <a:ext cx="16733832" cy="1333538"/>
          </a:xfrm>
          <a:prstGeom prst="rect">
            <a:avLst/>
          </a:prstGeom>
        </p:spPr>
        <p:txBody>
          <a:bodyPr lIns="0" tIns="0" rIns="0" bIns="0" rtlCol="0" anchor="t">
            <a:spAutoFit/>
          </a:bodyPr>
          <a:lstStyle/>
          <a:p>
            <a:pPr algn="l">
              <a:lnSpc>
                <a:spcPts val="5399"/>
              </a:lnSpc>
            </a:pPr>
            <a:r>
              <a:rPr lang="en-US" sz="3999" b="1" spc="123">
                <a:solidFill>
                  <a:srgbClr val="000000"/>
                </a:solidFill>
                <a:latin typeface="Quicksand Bold"/>
                <a:ea typeface="Quicksand Bold"/>
                <a:cs typeface="Quicksand Bold"/>
                <a:sym typeface="Quicksand Bold"/>
              </a:rPr>
              <a:t>Techniques:</a:t>
            </a:r>
            <a:r>
              <a:rPr lang="en-US" sz="3999" spc="123">
                <a:solidFill>
                  <a:srgbClr val="000000"/>
                </a:solidFill>
                <a:latin typeface="Quicksand"/>
                <a:ea typeface="Quicksand"/>
                <a:cs typeface="Quicksand"/>
                <a:sym typeface="Quicksand"/>
              </a:rPr>
              <a:t> worry tree, validation, open ended Qs, relaxation / grounding, reassurance and praise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075174" y="7412437"/>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TextBox 5"/>
          <p:cNvSpPr txBox="1"/>
          <p:nvPr/>
        </p:nvSpPr>
        <p:spPr>
          <a:xfrm>
            <a:off x="680276" y="2824891"/>
            <a:ext cx="17062448" cy="7617470"/>
          </a:xfrm>
          <a:prstGeom prst="rect">
            <a:avLst/>
          </a:prstGeom>
        </p:spPr>
        <p:txBody>
          <a:bodyPr wrap="square" lIns="0" tIns="0" rIns="0" bIns="0" rtlCol="0" anchor="t">
            <a:spAutoFit/>
          </a:bodyPr>
          <a:lstStyle/>
          <a:p>
            <a:pPr marL="863599" lvl="1" indent="-431800" algn="l">
              <a:lnSpc>
                <a:spcPts val="5399"/>
              </a:lnSpc>
              <a:buFont typeface="Arial"/>
              <a:buChar char="•"/>
            </a:pPr>
            <a:r>
              <a:rPr lang="en-US" sz="3999" b="1" spc="123" dirty="0">
                <a:solidFill>
                  <a:srgbClr val="000000"/>
                </a:solidFill>
                <a:latin typeface="Quicksand Semi-Bold"/>
                <a:ea typeface="Quicksand Semi-Bold"/>
                <a:cs typeface="Quicksand Semi-Bold"/>
                <a:sym typeface="Quicksand Semi-Bold"/>
              </a:rPr>
              <a:t>How did it feel doing the practice? </a:t>
            </a:r>
            <a:r>
              <a:rPr lang="en-US" sz="3999" spc="123" dirty="0">
                <a:solidFill>
                  <a:srgbClr val="000000"/>
                </a:solidFill>
                <a:latin typeface="Quicksand"/>
                <a:ea typeface="Quicksand"/>
                <a:cs typeface="Quicksand"/>
                <a:sym typeface="Quicksand"/>
              </a:rPr>
              <a:t>What helped? What might you do differently?</a:t>
            </a:r>
          </a:p>
          <a:p>
            <a:pPr algn="l">
              <a:lnSpc>
                <a:spcPts val="5399"/>
              </a:lnSpc>
            </a:pPr>
            <a:endParaRPr lang="en-US" sz="3999" spc="123" dirty="0">
              <a:solidFill>
                <a:srgbClr val="000000"/>
              </a:solidFill>
              <a:latin typeface="Quicksand"/>
              <a:ea typeface="Quicksand"/>
              <a:cs typeface="Quicksand"/>
              <a:sym typeface="Quicksand"/>
            </a:endParaRPr>
          </a:p>
          <a:p>
            <a:pPr algn="l">
              <a:lnSpc>
                <a:spcPts val="5399"/>
              </a:lnSpc>
            </a:pPr>
            <a:r>
              <a:rPr lang="en-US" sz="3999" b="1" spc="123" dirty="0">
                <a:solidFill>
                  <a:srgbClr val="000000"/>
                </a:solidFill>
                <a:latin typeface="Quicksand Semi-Bold"/>
                <a:ea typeface="Quicksand Semi-Bold"/>
                <a:cs typeface="Quicksand Semi-Bold"/>
                <a:sym typeface="Quicksand Semi-Bold"/>
              </a:rPr>
              <a:t>Every child is different... You are the experts of your child and know how to communicate with them during stressful times!</a:t>
            </a:r>
          </a:p>
          <a:p>
            <a:pPr algn="l">
              <a:lnSpc>
                <a:spcPts val="5399"/>
              </a:lnSpc>
            </a:pPr>
            <a:endParaRPr lang="en-US" sz="3999" b="1" spc="123" dirty="0">
              <a:solidFill>
                <a:srgbClr val="000000"/>
              </a:solidFill>
              <a:latin typeface="Quicksand Semi-Bold"/>
              <a:ea typeface="Quicksand Semi-Bold"/>
              <a:cs typeface="Quicksand Semi-Bold"/>
              <a:sym typeface="Quicksand Semi-Bold"/>
            </a:endParaRPr>
          </a:p>
          <a:p>
            <a:pPr marL="863599" lvl="1" indent="-431800" algn="l">
              <a:lnSpc>
                <a:spcPts val="5399"/>
              </a:lnSpc>
              <a:buFont typeface="Arial"/>
              <a:buChar char="•"/>
            </a:pPr>
            <a:r>
              <a:rPr lang="en-US" sz="3999" spc="123" dirty="0">
                <a:solidFill>
                  <a:srgbClr val="000000"/>
                </a:solidFill>
                <a:latin typeface="Quicksand"/>
                <a:ea typeface="Quicksand"/>
                <a:cs typeface="Quicksand"/>
                <a:sym typeface="Quicksand"/>
              </a:rPr>
              <a:t>What strategies have worked for your child</a:t>
            </a:r>
            <a:r>
              <a:rPr lang="en-US" sz="3999" spc="123" dirty="0" smtClean="0">
                <a:solidFill>
                  <a:srgbClr val="000000"/>
                </a:solidFill>
                <a:latin typeface="Quicksand"/>
                <a:ea typeface="Quicksand"/>
                <a:cs typeface="Quicksand"/>
                <a:sym typeface="Quicksand"/>
              </a:rPr>
              <a:t>?</a:t>
            </a:r>
            <a:endParaRPr lang="en-US" sz="3999" spc="123" dirty="0">
              <a:solidFill>
                <a:srgbClr val="000000"/>
              </a:solidFill>
              <a:latin typeface="Quicksand"/>
              <a:ea typeface="Quicksand"/>
              <a:cs typeface="Quicksand"/>
              <a:sym typeface="Quicksand"/>
            </a:endParaRPr>
          </a:p>
          <a:p>
            <a:pPr marL="863599" lvl="1" indent="-431800" algn="l">
              <a:lnSpc>
                <a:spcPts val="5399"/>
              </a:lnSpc>
              <a:buFont typeface="Arial"/>
              <a:buChar char="•"/>
            </a:pPr>
            <a:r>
              <a:rPr lang="en-US" sz="3999" spc="123" dirty="0">
                <a:solidFill>
                  <a:srgbClr val="000000"/>
                </a:solidFill>
                <a:latin typeface="Quicksand"/>
                <a:ea typeface="Quicksand"/>
                <a:cs typeface="Quicksand"/>
                <a:sym typeface="Quicksand"/>
              </a:rPr>
              <a:t>What challenges do you still face</a:t>
            </a:r>
            <a:r>
              <a:rPr lang="en-US" sz="3999" spc="123" dirty="0" smtClean="0">
                <a:solidFill>
                  <a:srgbClr val="000000"/>
                </a:solidFill>
                <a:latin typeface="Quicksand"/>
                <a:ea typeface="Quicksand"/>
                <a:cs typeface="Quicksand"/>
                <a:sym typeface="Quicksand"/>
              </a:rPr>
              <a:t>?</a:t>
            </a:r>
          </a:p>
          <a:p>
            <a:pPr marL="863599" lvl="1" indent="-431800" algn="l">
              <a:lnSpc>
                <a:spcPts val="5399"/>
              </a:lnSpc>
              <a:buFont typeface="Arial"/>
              <a:buChar char="•"/>
            </a:pPr>
            <a:r>
              <a:rPr lang="en-US" sz="3999" spc="123" dirty="0" smtClean="0">
                <a:solidFill>
                  <a:srgbClr val="000000"/>
                </a:solidFill>
                <a:latin typeface="Quicksand"/>
                <a:ea typeface="Quicksand"/>
                <a:cs typeface="Quicksand"/>
                <a:sym typeface="Quicksand"/>
              </a:rPr>
              <a:t>How do family values and cultural backgrounds shape the way we talk about education and tests?</a:t>
            </a:r>
            <a:endParaRPr lang="en-US" sz="3999" spc="123" dirty="0">
              <a:solidFill>
                <a:srgbClr val="000000"/>
              </a:solidFill>
              <a:latin typeface="Quicksand"/>
              <a:ea typeface="Quicksand"/>
              <a:cs typeface="Quicksand"/>
              <a:sym typeface="Quicksand"/>
            </a:endParaRPr>
          </a:p>
          <a:p>
            <a:pPr algn="l">
              <a:lnSpc>
                <a:spcPts val="5399"/>
              </a:lnSpc>
            </a:pPr>
            <a:endParaRPr lang="en-US" sz="3999" spc="123" dirty="0">
              <a:solidFill>
                <a:srgbClr val="000000"/>
              </a:solidFill>
              <a:latin typeface="Quicksand"/>
              <a:ea typeface="Quicksand"/>
              <a:cs typeface="Quicksand"/>
              <a:sym typeface="Quicksand"/>
            </a:endParaRPr>
          </a:p>
        </p:txBody>
      </p:sp>
      <p:sp>
        <p:nvSpPr>
          <p:cNvPr id="6" name="Freeform 6"/>
          <p:cNvSpPr/>
          <p:nvPr/>
        </p:nvSpPr>
        <p:spPr>
          <a:xfrm>
            <a:off x="706167" y="-16886"/>
            <a:ext cx="2152349" cy="2661634"/>
          </a:xfrm>
          <a:custGeom>
            <a:avLst/>
            <a:gdLst/>
            <a:ahLst/>
            <a:cxnLst/>
            <a:rect l="l" t="t" r="r" b="b"/>
            <a:pathLst>
              <a:path w="2691837" h="3380161">
                <a:moveTo>
                  <a:pt x="0" y="0"/>
                </a:moveTo>
                <a:lnTo>
                  <a:pt x="2691837" y="0"/>
                </a:lnTo>
                <a:lnTo>
                  <a:pt x="2691837" y="3380160"/>
                </a:lnTo>
                <a:lnTo>
                  <a:pt x="0" y="33801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TextBox 7"/>
          <p:cNvSpPr txBox="1"/>
          <p:nvPr/>
        </p:nvSpPr>
        <p:spPr>
          <a:xfrm>
            <a:off x="-1174671" y="660964"/>
            <a:ext cx="18917395" cy="1244347"/>
          </a:xfrm>
          <a:prstGeom prst="rect">
            <a:avLst/>
          </a:prstGeom>
        </p:spPr>
        <p:txBody>
          <a:bodyPr lIns="0" tIns="0" rIns="0" bIns="0" rtlCol="0" anchor="t">
            <a:spAutoFit/>
          </a:bodyPr>
          <a:lstStyle/>
          <a:p>
            <a:pPr marL="0" lvl="0" indent="0" algn="ctr">
              <a:lnSpc>
                <a:spcPts val="9405"/>
              </a:lnSpc>
            </a:pPr>
            <a:r>
              <a:rPr lang="en-US" sz="9043" spc="-180" dirty="0">
                <a:solidFill>
                  <a:srgbClr val="2B2B2B"/>
                </a:solidFill>
                <a:latin typeface="Fibre"/>
                <a:ea typeface="Fibre"/>
                <a:cs typeface="Fibre"/>
                <a:sym typeface="Fibre"/>
              </a:rPr>
              <a:t>sharing ideas...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085825" y="1189741"/>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TextBox 5"/>
          <p:cNvSpPr txBox="1"/>
          <p:nvPr/>
        </p:nvSpPr>
        <p:spPr>
          <a:xfrm>
            <a:off x="-314698" y="685847"/>
            <a:ext cx="18917395" cy="1244347"/>
          </a:xfrm>
          <a:prstGeom prst="rect">
            <a:avLst/>
          </a:prstGeom>
        </p:spPr>
        <p:txBody>
          <a:bodyPr lIns="0" tIns="0" rIns="0" bIns="0" rtlCol="0" anchor="t">
            <a:spAutoFit/>
          </a:bodyPr>
          <a:lstStyle/>
          <a:p>
            <a:pPr marL="0" lvl="0" indent="0" algn="ctr">
              <a:lnSpc>
                <a:spcPts val="9405"/>
              </a:lnSpc>
            </a:pPr>
            <a:r>
              <a:rPr lang="en-US" sz="9043" spc="-180" dirty="0">
                <a:solidFill>
                  <a:srgbClr val="2B2B2B"/>
                </a:solidFill>
                <a:latin typeface="Fibre"/>
                <a:ea typeface="Fibre"/>
                <a:cs typeface="Fibre"/>
                <a:sym typeface="Fibre"/>
              </a:rPr>
              <a:t>summary &amp; takeaway</a:t>
            </a:r>
          </a:p>
        </p:txBody>
      </p:sp>
      <p:sp>
        <p:nvSpPr>
          <p:cNvPr id="6" name="TextBox 6"/>
          <p:cNvSpPr txBox="1"/>
          <p:nvPr/>
        </p:nvSpPr>
        <p:spPr>
          <a:xfrm>
            <a:off x="657416" y="2539235"/>
            <a:ext cx="17248628" cy="6822380"/>
          </a:xfrm>
          <a:prstGeom prst="rect">
            <a:avLst/>
          </a:prstGeom>
        </p:spPr>
        <p:txBody>
          <a:bodyPr wrap="square" lIns="0" tIns="0" rIns="0" bIns="0" rtlCol="0" anchor="t">
            <a:spAutoFit/>
          </a:bodyPr>
          <a:lstStyle/>
          <a:p>
            <a:pPr marL="863599" lvl="1" indent="-431800" algn="l">
              <a:lnSpc>
                <a:spcPts val="7639"/>
              </a:lnSpc>
              <a:buFont typeface="Arial"/>
              <a:buChar char="•"/>
            </a:pPr>
            <a:r>
              <a:rPr lang="en-US" sz="3999" b="1" spc="123" dirty="0">
                <a:solidFill>
                  <a:srgbClr val="000000"/>
                </a:solidFill>
                <a:latin typeface="Quicksand Bold"/>
                <a:ea typeface="Quicksand Bold"/>
                <a:cs typeface="Quicksand Bold"/>
                <a:sym typeface="Quicksand Bold"/>
              </a:rPr>
              <a:t>Balance study with relaxation - routine!</a:t>
            </a:r>
          </a:p>
          <a:p>
            <a:pPr marL="863599" lvl="1" indent="-431800" algn="l">
              <a:lnSpc>
                <a:spcPts val="7639"/>
              </a:lnSpc>
              <a:buFont typeface="Arial"/>
              <a:buChar char="•"/>
            </a:pPr>
            <a:r>
              <a:rPr lang="en-US" sz="3999" b="1" spc="123" dirty="0">
                <a:solidFill>
                  <a:srgbClr val="000000"/>
                </a:solidFill>
                <a:latin typeface="Quicksand Bold"/>
                <a:ea typeface="Quicksand Bold"/>
                <a:cs typeface="Quicksand Bold"/>
                <a:sym typeface="Quicksand Bold"/>
              </a:rPr>
              <a:t>Use worry tree to understand and guide conversations about worry</a:t>
            </a:r>
          </a:p>
          <a:p>
            <a:pPr marL="863599" lvl="1" indent="-431800" algn="l">
              <a:lnSpc>
                <a:spcPts val="7639"/>
              </a:lnSpc>
              <a:buFont typeface="Arial"/>
              <a:buChar char="•"/>
            </a:pPr>
            <a:r>
              <a:rPr lang="en-US" sz="3999" b="1" spc="123" dirty="0">
                <a:solidFill>
                  <a:srgbClr val="000000"/>
                </a:solidFill>
                <a:latin typeface="Quicksand Bold"/>
                <a:ea typeface="Quicksand Bold"/>
                <a:cs typeface="Quicksand Bold"/>
                <a:sym typeface="Quicksand Bold"/>
              </a:rPr>
              <a:t>Validate feelings and encourage a growth mindset</a:t>
            </a:r>
          </a:p>
          <a:p>
            <a:pPr marL="863599" lvl="1" indent="-431800" algn="l">
              <a:lnSpc>
                <a:spcPts val="7639"/>
              </a:lnSpc>
              <a:buFont typeface="Arial"/>
              <a:buChar char="•"/>
            </a:pPr>
            <a:r>
              <a:rPr lang="en-US" sz="3999" b="1" spc="123" dirty="0">
                <a:solidFill>
                  <a:srgbClr val="000000"/>
                </a:solidFill>
                <a:latin typeface="Quicksand Bold"/>
                <a:ea typeface="Quicksand Bold"/>
                <a:cs typeface="Quicksand Bold"/>
                <a:sym typeface="Quicksand Bold"/>
              </a:rPr>
              <a:t>Teach simple stress-management techniques</a:t>
            </a:r>
          </a:p>
          <a:p>
            <a:pPr marL="863599" lvl="1" indent="-431800" algn="l">
              <a:lnSpc>
                <a:spcPts val="7639"/>
              </a:lnSpc>
              <a:buFont typeface="Arial"/>
              <a:buChar char="•"/>
            </a:pPr>
            <a:r>
              <a:rPr lang="en-US" sz="3999" b="1" spc="123" dirty="0">
                <a:solidFill>
                  <a:srgbClr val="000000"/>
                </a:solidFill>
                <a:latin typeface="Quicksand Bold"/>
                <a:ea typeface="Quicksand Bold"/>
                <a:cs typeface="Quicksand Bold"/>
                <a:sym typeface="Quicksand Bold"/>
              </a:rPr>
              <a:t>Keep conversations supportive and pressure </a:t>
            </a:r>
            <a:r>
              <a:rPr lang="en-US" sz="3999" b="1" spc="123" dirty="0" smtClean="0">
                <a:solidFill>
                  <a:srgbClr val="000000"/>
                </a:solidFill>
                <a:latin typeface="Quicksand Bold"/>
                <a:ea typeface="Quicksand Bold"/>
                <a:cs typeface="Quicksand Bold"/>
                <a:sym typeface="Quicksand Bold"/>
              </a:rPr>
              <a:t>free</a:t>
            </a:r>
          </a:p>
          <a:p>
            <a:pPr marL="863599" lvl="1" indent="-431800" algn="l">
              <a:lnSpc>
                <a:spcPts val="7639"/>
              </a:lnSpc>
              <a:buFont typeface="Arial"/>
              <a:buChar char="•"/>
            </a:pPr>
            <a:r>
              <a:rPr lang="en-US" sz="3999" b="1" spc="123" dirty="0" smtClean="0">
                <a:solidFill>
                  <a:srgbClr val="000000"/>
                </a:solidFill>
                <a:latin typeface="Quicksand Bold"/>
                <a:ea typeface="Quicksand Bold"/>
                <a:cs typeface="Quicksand Bold"/>
                <a:sym typeface="Quicksand Bold"/>
              </a:rPr>
              <a:t>Avoid conversations about worry before bedtime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flipH="1">
            <a:off x="-1273228" y="8424639"/>
            <a:ext cx="3057281" cy="2751553"/>
          </a:xfrm>
          <a:custGeom>
            <a:avLst/>
            <a:gdLst/>
            <a:ahLst/>
            <a:cxnLst/>
            <a:rect l="l" t="t" r="r" b="b"/>
            <a:pathLst>
              <a:path w="3057281" h="2751553">
                <a:moveTo>
                  <a:pt x="3057280" y="0"/>
                </a:moveTo>
                <a:lnTo>
                  <a:pt x="0" y="0"/>
                </a:lnTo>
                <a:lnTo>
                  <a:pt x="0" y="2751553"/>
                </a:lnTo>
                <a:lnTo>
                  <a:pt x="3057280" y="2751553"/>
                </a:lnTo>
                <a:lnTo>
                  <a:pt x="305728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7" name="Freeform 7"/>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TextBox 9"/>
          <p:cNvSpPr txBox="1"/>
          <p:nvPr/>
        </p:nvSpPr>
        <p:spPr>
          <a:xfrm>
            <a:off x="2502367" y="296692"/>
            <a:ext cx="13283265" cy="1564531"/>
          </a:xfrm>
          <a:prstGeom prst="rect">
            <a:avLst/>
          </a:prstGeom>
        </p:spPr>
        <p:txBody>
          <a:bodyPr lIns="0" tIns="0" rIns="0" bIns="0" rtlCol="0" anchor="t">
            <a:spAutoFit/>
          </a:bodyPr>
          <a:lstStyle/>
          <a:p>
            <a:pPr marL="0" lvl="0" indent="0" algn="ctr">
              <a:lnSpc>
                <a:spcPts val="12165"/>
              </a:lnSpc>
            </a:pPr>
            <a:r>
              <a:rPr lang="en-US" sz="11700" spc="-279" dirty="0">
                <a:solidFill>
                  <a:srgbClr val="2B2B2B"/>
                </a:solidFill>
                <a:latin typeface="Fibre"/>
                <a:ea typeface="Fibre"/>
                <a:cs typeface="Fibre"/>
                <a:sym typeface="Fibre"/>
              </a:rPr>
              <a:t>Further support</a:t>
            </a:r>
          </a:p>
        </p:txBody>
      </p:sp>
      <p:sp>
        <p:nvSpPr>
          <p:cNvPr id="10" name="TextBox 10"/>
          <p:cNvSpPr txBox="1"/>
          <p:nvPr/>
        </p:nvSpPr>
        <p:spPr>
          <a:xfrm>
            <a:off x="821875" y="2510226"/>
            <a:ext cx="16890327" cy="6882269"/>
          </a:xfrm>
          <a:prstGeom prst="rect">
            <a:avLst/>
          </a:prstGeom>
        </p:spPr>
        <p:txBody>
          <a:bodyPr lIns="0" tIns="0" rIns="0" bIns="0" rtlCol="0" anchor="t">
            <a:spAutoFit/>
          </a:bodyPr>
          <a:lstStyle/>
          <a:p>
            <a:pPr algn="l">
              <a:lnSpc>
                <a:spcPts val="4455"/>
              </a:lnSpc>
            </a:pPr>
            <a:r>
              <a:rPr lang="en-US" sz="3300" b="1" spc="102" dirty="0">
                <a:solidFill>
                  <a:srgbClr val="2B2B2B"/>
                </a:solidFill>
                <a:latin typeface="Quicksand Semi-Bold"/>
                <a:ea typeface="Quicksand Semi-Bold"/>
                <a:cs typeface="Quicksand Semi-Bold"/>
                <a:sym typeface="Quicksand Semi-Bold"/>
              </a:rPr>
              <a:t>WINS - we work 1-1 with parents who are having difficulties with managing mild-moderate </a:t>
            </a:r>
            <a:r>
              <a:rPr lang="en-US" sz="3300" b="1" spc="102" dirty="0" err="1">
                <a:solidFill>
                  <a:srgbClr val="2B2B2B"/>
                </a:solidFill>
                <a:latin typeface="Quicksand Semi-Bold"/>
                <a:ea typeface="Quicksand Semi-Bold"/>
                <a:cs typeface="Quicksand Semi-Bold"/>
                <a:sym typeface="Quicksand Semi-Bold"/>
              </a:rPr>
              <a:t>behaviour</a:t>
            </a:r>
            <a:r>
              <a:rPr lang="en-US" sz="3300" b="1" spc="102" dirty="0">
                <a:solidFill>
                  <a:srgbClr val="2B2B2B"/>
                </a:solidFill>
                <a:latin typeface="Quicksand Semi-Bold"/>
                <a:ea typeface="Quicksand Semi-Bold"/>
                <a:cs typeface="Quicksand Semi-Bold"/>
                <a:sym typeface="Quicksand Semi-Bold"/>
              </a:rPr>
              <a:t> problems / fears and worries</a:t>
            </a:r>
          </a:p>
          <a:p>
            <a:pPr algn="l">
              <a:lnSpc>
                <a:spcPts val="4455"/>
              </a:lnSpc>
            </a:pPr>
            <a:endParaRPr lang="en-US" sz="3300" b="1" spc="102" dirty="0">
              <a:solidFill>
                <a:srgbClr val="2B2B2B"/>
              </a:solidFill>
              <a:latin typeface="Quicksand Semi-Bold"/>
              <a:ea typeface="Quicksand Semi-Bold"/>
              <a:cs typeface="Quicksand Semi-Bold"/>
              <a:sym typeface="Quicksand Semi-Bold"/>
            </a:endParaRPr>
          </a:p>
          <a:p>
            <a:pPr algn="l">
              <a:lnSpc>
                <a:spcPts val="4455"/>
              </a:lnSpc>
            </a:pPr>
            <a:r>
              <a:rPr lang="en-US" sz="3300" b="1" spc="102" dirty="0">
                <a:solidFill>
                  <a:srgbClr val="2B2B2B"/>
                </a:solidFill>
                <a:latin typeface="Quicksand Semi-Bold"/>
                <a:ea typeface="Quicksand Semi-Bold"/>
                <a:cs typeface="Quicksand Semi-Bold"/>
                <a:sym typeface="Quicksand Semi-Bold"/>
              </a:rPr>
              <a:t>School - </a:t>
            </a:r>
            <a:r>
              <a:rPr lang="en-US" sz="3300" spc="102" dirty="0">
                <a:solidFill>
                  <a:srgbClr val="2B2B2B"/>
                </a:solidFill>
                <a:latin typeface="Quicksand"/>
                <a:ea typeface="Quicksand"/>
                <a:cs typeface="Quicksand"/>
                <a:sym typeface="Quicksand"/>
              </a:rPr>
              <a:t>good awareness of your child. They should be able to support your child’s learning and can connect you to services to help the family</a:t>
            </a:r>
          </a:p>
          <a:p>
            <a:pPr marL="712473" lvl="1" indent="-356237" algn="l">
              <a:lnSpc>
                <a:spcPts val="4455"/>
              </a:lnSpc>
              <a:buFont typeface="Arial"/>
              <a:buChar char="•"/>
            </a:pPr>
            <a:r>
              <a:rPr lang="en-US" sz="3300" b="1" spc="102" dirty="0" smtClean="0">
                <a:solidFill>
                  <a:srgbClr val="2B2B2B"/>
                </a:solidFill>
                <a:latin typeface="Quicksand Bold"/>
                <a:ea typeface="Quicksand Bold"/>
                <a:cs typeface="Quicksand Bold"/>
                <a:sym typeface="Quicksand Bold"/>
              </a:rPr>
              <a:t>Inclusion Lead (</a:t>
            </a:r>
            <a:r>
              <a:rPr lang="en-US" sz="3300" b="1" spc="102" dirty="0" err="1" smtClean="0">
                <a:solidFill>
                  <a:srgbClr val="2B2B2B"/>
                </a:solidFill>
                <a:latin typeface="Quicksand Bold"/>
                <a:ea typeface="Quicksand Bold"/>
                <a:cs typeface="Quicksand Bold"/>
                <a:sym typeface="Quicksand Bold"/>
              </a:rPr>
              <a:t>Ms</a:t>
            </a:r>
            <a:r>
              <a:rPr lang="en-US" sz="3300" b="1" spc="102" smtClean="0">
                <a:solidFill>
                  <a:srgbClr val="2B2B2B"/>
                </a:solidFill>
                <a:latin typeface="Quicksand Bold"/>
                <a:ea typeface="Quicksand Bold"/>
                <a:cs typeface="Quicksand Bold"/>
                <a:sym typeface="Quicksand Bold"/>
              </a:rPr>
              <a:t> </a:t>
            </a:r>
            <a:r>
              <a:rPr lang="en-US" sz="3300" b="1" spc="102" smtClean="0">
                <a:solidFill>
                  <a:srgbClr val="2B2B2B"/>
                </a:solidFill>
                <a:latin typeface="Quicksand Bold"/>
                <a:ea typeface="Quicksand Bold"/>
                <a:cs typeface="Quicksand Bold"/>
                <a:sym typeface="Quicksand Bold"/>
              </a:rPr>
              <a:t>Patel</a:t>
            </a:r>
            <a:r>
              <a:rPr lang="en-US" sz="3300" b="1" spc="102" smtClean="0">
                <a:solidFill>
                  <a:srgbClr val="2B2B2B"/>
                </a:solidFill>
                <a:latin typeface="Quicksand Bold"/>
                <a:ea typeface="Quicksand Bold"/>
                <a:cs typeface="Quicksand Bold"/>
                <a:sym typeface="Quicksand Bold"/>
              </a:rPr>
              <a:t>), </a:t>
            </a:r>
            <a:r>
              <a:rPr lang="en-US" sz="3300" b="1" spc="102" dirty="0">
                <a:solidFill>
                  <a:srgbClr val="2B2B2B"/>
                </a:solidFill>
                <a:latin typeface="Quicksand Bold"/>
                <a:ea typeface="Quicksand Bold"/>
                <a:cs typeface="Quicksand Bold"/>
                <a:sym typeface="Quicksand Bold"/>
              </a:rPr>
              <a:t>class teacher</a:t>
            </a:r>
          </a:p>
          <a:p>
            <a:pPr algn="l">
              <a:lnSpc>
                <a:spcPts val="4455"/>
              </a:lnSpc>
            </a:pPr>
            <a:endParaRPr lang="en-US" sz="3300" b="1" spc="102" dirty="0">
              <a:solidFill>
                <a:srgbClr val="2B2B2B"/>
              </a:solidFill>
              <a:latin typeface="Quicksand Bold"/>
              <a:ea typeface="Quicksand Bold"/>
              <a:cs typeface="Quicksand Bold"/>
              <a:sym typeface="Quicksand Bold"/>
            </a:endParaRPr>
          </a:p>
          <a:p>
            <a:pPr algn="l">
              <a:lnSpc>
                <a:spcPts val="4455"/>
              </a:lnSpc>
            </a:pPr>
            <a:r>
              <a:rPr lang="en-US" sz="3300" b="1" spc="102" dirty="0">
                <a:solidFill>
                  <a:srgbClr val="2B2B2B"/>
                </a:solidFill>
                <a:latin typeface="Quicksand Bold"/>
                <a:ea typeface="Quicksand Bold"/>
                <a:cs typeface="Quicksand Bold"/>
                <a:sym typeface="Quicksand Bold"/>
              </a:rPr>
              <a:t>GP </a:t>
            </a:r>
            <a:r>
              <a:rPr lang="en-US" sz="3300" spc="102" dirty="0">
                <a:solidFill>
                  <a:srgbClr val="2B2B2B"/>
                </a:solidFill>
                <a:latin typeface="Quicksand"/>
                <a:ea typeface="Quicksand"/>
                <a:cs typeface="Quicksand"/>
                <a:sym typeface="Quicksand"/>
              </a:rPr>
              <a:t>- well trained in physical &amp; mental wellbeing. They are able to suggest ideas and treatment and can refer to specialist services</a:t>
            </a:r>
          </a:p>
          <a:p>
            <a:pPr algn="l">
              <a:lnSpc>
                <a:spcPts val="4455"/>
              </a:lnSpc>
            </a:pPr>
            <a:endParaRPr lang="en-US" sz="3300" spc="102" dirty="0">
              <a:solidFill>
                <a:srgbClr val="2B2B2B"/>
              </a:solidFill>
              <a:latin typeface="Quicksand"/>
              <a:ea typeface="Quicksand"/>
              <a:cs typeface="Quicksand"/>
              <a:sym typeface="Quicksand"/>
            </a:endParaRPr>
          </a:p>
          <a:p>
            <a:pPr algn="l">
              <a:lnSpc>
                <a:spcPts val="4455"/>
              </a:lnSpc>
              <a:spcBef>
                <a:spcPct val="0"/>
              </a:spcBef>
            </a:pPr>
            <a:r>
              <a:rPr lang="en-US" sz="3300" b="1" spc="102" dirty="0">
                <a:solidFill>
                  <a:srgbClr val="2B2B2B"/>
                </a:solidFill>
                <a:latin typeface="Quicksand Bold"/>
                <a:ea typeface="Quicksand Bold"/>
                <a:cs typeface="Quicksand Bold"/>
                <a:sym typeface="Quicksand Bold"/>
              </a:rPr>
              <a:t>Young Minds </a:t>
            </a:r>
            <a:r>
              <a:rPr lang="en-US" sz="3300" spc="102" dirty="0">
                <a:solidFill>
                  <a:srgbClr val="2B2B2B"/>
                </a:solidFill>
                <a:latin typeface="Quicksand"/>
                <a:ea typeface="Quicksand"/>
                <a:cs typeface="Quicksand"/>
                <a:sym typeface="Quicksand"/>
              </a:rPr>
              <a:t>- </a:t>
            </a:r>
            <a:r>
              <a:rPr lang="en-US" sz="3300" spc="102" dirty="0" smtClean="0">
                <a:solidFill>
                  <a:srgbClr val="2B2B2B"/>
                </a:solidFill>
                <a:latin typeface="Quicksand"/>
                <a:ea typeface="Quicksand"/>
                <a:cs typeface="Quicksand"/>
                <a:sym typeface="Quicksand"/>
              </a:rPr>
              <a:t>information </a:t>
            </a:r>
            <a:r>
              <a:rPr lang="en-US" sz="3300" spc="102" dirty="0">
                <a:solidFill>
                  <a:srgbClr val="2B2B2B"/>
                </a:solidFill>
                <a:latin typeface="Quicksand"/>
                <a:ea typeface="Quicksand"/>
                <a:cs typeface="Quicksand"/>
                <a:sym typeface="Quicksand"/>
              </a:rPr>
              <a:t>supporting children struggling with their wellbeing and empowering families | </a:t>
            </a:r>
            <a:r>
              <a:rPr lang="en-US" sz="3300" b="1" spc="102" dirty="0">
                <a:solidFill>
                  <a:srgbClr val="2B2B2B"/>
                </a:solidFill>
                <a:latin typeface="Quicksand Bold"/>
                <a:ea typeface="Quicksand Bold"/>
                <a:cs typeface="Quicksand Bold"/>
                <a:sym typeface="Quicksand Bold"/>
              </a:rPr>
              <a:t>www.youngminds.org.uk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a:off x="645392" y="1522527"/>
            <a:ext cx="2639258" cy="2532837"/>
          </a:xfrm>
          <a:custGeom>
            <a:avLst/>
            <a:gdLst/>
            <a:ahLst/>
            <a:cxnLst/>
            <a:rect l="l" t="t" r="r" b="b"/>
            <a:pathLst>
              <a:path w="2639258" h="2532837">
                <a:moveTo>
                  <a:pt x="0" y="0"/>
                </a:moveTo>
                <a:lnTo>
                  <a:pt x="2639259" y="0"/>
                </a:lnTo>
                <a:lnTo>
                  <a:pt x="2639259" y="2532837"/>
                </a:lnTo>
                <a:lnTo>
                  <a:pt x="0" y="2532837"/>
                </a:lnTo>
                <a:lnTo>
                  <a:pt x="0" y="0"/>
                </a:lnTo>
                <a:close/>
              </a:path>
            </a:pathLst>
          </a:custGeom>
          <a:blipFill>
            <a:blip r:embed="rId3"/>
            <a:stretch>
              <a:fillRect/>
            </a:stretch>
          </a:blipFill>
        </p:spPr>
      </p:sp>
      <p:sp>
        <p:nvSpPr>
          <p:cNvPr id="4" name="Freeform 4"/>
          <p:cNvSpPr/>
          <p:nvPr/>
        </p:nvSpPr>
        <p:spPr>
          <a:xfrm>
            <a:off x="193116" y="5143500"/>
            <a:ext cx="3543810" cy="1239001"/>
          </a:xfrm>
          <a:custGeom>
            <a:avLst/>
            <a:gdLst/>
            <a:ahLst/>
            <a:cxnLst/>
            <a:rect l="l" t="t" r="r" b="b"/>
            <a:pathLst>
              <a:path w="3543810" h="1239001">
                <a:moveTo>
                  <a:pt x="0" y="0"/>
                </a:moveTo>
                <a:lnTo>
                  <a:pt x="3543810" y="0"/>
                </a:lnTo>
                <a:lnTo>
                  <a:pt x="3543810" y="1239001"/>
                </a:lnTo>
                <a:lnTo>
                  <a:pt x="0" y="1239001"/>
                </a:lnTo>
                <a:lnTo>
                  <a:pt x="0" y="0"/>
                </a:lnTo>
                <a:close/>
              </a:path>
            </a:pathLst>
          </a:custGeom>
          <a:blipFill>
            <a:blip r:embed="rId4"/>
            <a:stretch>
              <a:fillRect/>
            </a:stretch>
          </a:blipFill>
        </p:spPr>
      </p:sp>
      <p:sp>
        <p:nvSpPr>
          <p:cNvPr id="5" name="TextBox 5"/>
          <p:cNvSpPr txBox="1"/>
          <p:nvPr/>
        </p:nvSpPr>
        <p:spPr>
          <a:xfrm>
            <a:off x="3736926" y="4456246"/>
            <a:ext cx="14500477" cy="2565884"/>
          </a:xfrm>
          <a:prstGeom prst="rect">
            <a:avLst/>
          </a:prstGeom>
        </p:spPr>
        <p:txBody>
          <a:bodyPr lIns="0" tIns="0" rIns="0" bIns="0" rtlCol="0" anchor="t">
            <a:spAutoFit/>
          </a:bodyPr>
          <a:lstStyle/>
          <a:p>
            <a:pPr algn="l">
              <a:lnSpc>
                <a:spcPts val="5130"/>
              </a:lnSpc>
            </a:pPr>
            <a:r>
              <a:rPr lang="en-US" sz="3800" b="1" spc="117">
                <a:solidFill>
                  <a:srgbClr val="2B2B2B"/>
                </a:solidFill>
                <a:latin typeface="Quicksand Bold"/>
                <a:ea typeface="Quicksand Bold"/>
                <a:cs typeface="Quicksand Bold"/>
                <a:sym typeface="Quicksand Bold"/>
              </a:rPr>
              <a:t>FAMILY LIVES </a:t>
            </a:r>
            <a:r>
              <a:rPr lang="en-US" sz="3800" spc="117">
                <a:solidFill>
                  <a:srgbClr val="2B2B2B"/>
                </a:solidFill>
                <a:latin typeface="Quicksand"/>
                <a:ea typeface="Quicksand"/>
                <a:cs typeface="Quicksand"/>
                <a:sym typeface="Quicksand"/>
              </a:rPr>
              <a:t>- parenting advice and support, advice articles on various topics for children of all ages (live chat, email, helpline).</a:t>
            </a:r>
          </a:p>
          <a:p>
            <a:pPr algn="l">
              <a:lnSpc>
                <a:spcPts val="5130"/>
              </a:lnSpc>
              <a:spcBef>
                <a:spcPct val="0"/>
              </a:spcBef>
            </a:pPr>
            <a:r>
              <a:rPr lang="en-US" sz="3800" b="1" spc="117">
                <a:solidFill>
                  <a:srgbClr val="2B2B2B"/>
                </a:solidFill>
                <a:latin typeface="Quicksand Semi-Bold"/>
                <a:ea typeface="Quicksand Semi-Bold"/>
                <a:cs typeface="Quicksand Semi-Bold"/>
                <a:sym typeface="Quicksand Semi-Bold"/>
              </a:rPr>
              <a:t> www.familylives.org.uk | 0808 800 2222</a:t>
            </a:r>
          </a:p>
        </p:txBody>
      </p:sp>
      <p:sp>
        <p:nvSpPr>
          <p:cNvPr id="6" name="Freeform 6"/>
          <p:cNvSpPr/>
          <p:nvPr/>
        </p:nvSpPr>
        <p:spPr>
          <a:xfrm>
            <a:off x="193116" y="7907595"/>
            <a:ext cx="3543810" cy="937206"/>
          </a:xfrm>
          <a:custGeom>
            <a:avLst/>
            <a:gdLst/>
            <a:ahLst/>
            <a:cxnLst/>
            <a:rect l="l" t="t" r="r" b="b"/>
            <a:pathLst>
              <a:path w="3543810" h="937206">
                <a:moveTo>
                  <a:pt x="0" y="0"/>
                </a:moveTo>
                <a:lnTo>
                  <a:pt x="3543810" y="0"/>
                </a:lnTo>
                <a:lnTo>
                  <a:pt x="3543810" y="937206"/>
                </a:lnTo>
                <a:lnTo>
                  <a:pt x="0" y="937206"/>
                </a:lnTo>
                <a:lnTo>
                  <a:pt x="0" y="0"/>
                </a:lnTo>
                <a:close/>
              </a:path>
            </a:pathLst>
          </a:custGeom>
          <a:blipFill>
            <a:blip r:embed="rId5"/>
            <a:stretch>
              <a:fillRect/>
            </a:stretch>
          </a:blipFill>
        </p:spPr>
      </p:sp>
      <p:sp>
        <p:nvSpPr>
          <p:cNvPr id="7" name="TextBox 7"/>
          <p:cNvSpPr txBox="1"/>
          <p:nvPr/>
        </p:nvSpPr>
        <p:spPr>
          <a:xfrm>
            <a:off x="3736926" y="1805971"/>
            <a:ext cx="14500477" cy="1918325"/>
          </a:xfrm>
          <a:prstGeom prst="rect">
            <a:avLst/>
          </a:prstGeom>
        </p:spPr>
        <p:txBody>
          <a:bodyPr lIns="0" tIns="0" rIns="0" bIns="0" rtlCol="0" anchor="t">
            <a:spAutoFit/>
          </a:bodyPr>
          <a:lstStyle/>
          <a:p>
            <a:pPr algn="l">
              <a:lnSpc>
                <a:spcPts val="5130"/>
              </a:lnSpc>
            </a:pPr>
            <a:r>
              <a:rPr lang="en-US" sz="3800" b="1" spc="117">
                <a:solidFill>
                  <a:srgbClr val="2B2B2B"/>
                </a:solidFill>
                <a:latin typeface="Quicksand Semi-Bold"/>
                <a:ea typeface="Quicksand Semi-Bold"/>
                <a:cs typeface="Quicksand Semi-Bold"/>
                <a:sym typeface="Quicksand Semi-Bold"/>
              </a:rPr>
              <a:t>PARENT TALK </a:t>
            </a:r>
            <a:r>
              <a:rPr lang="en-US" sz="3800" spc="117">
                <a:solidFill>
                  <a:srgbClr val="2B2B2B"/>
                </a:solidFill>
                <a:latin typeface="Quicksand"/>
                <a:ea typeface="Quicksand"/>
                <a:cs typeface="Quicksand"/>
                <a:sym typeface="Quicksand"/>
              </a:rPr>
              <a:t>- parenting advice: articles or talking to a parenting coach (WhatsApp, webchat)</a:t>
            </a:r>
          </a:p>
          <a:p>
            <a:pPr algn="l">
              <a:lnSpc>
                <a:spcPts val="5130"/>
              </a:lnSpc>
              <a:spcBef>
                <a:spcPct val="0"/>
              </a:spcBef>
            </a:pPr>
            <a:r>
              <a:rPr lang="en-US" sz="3800" b="1" spc="117">
                <a:solidFill>
                  <a:srgbClr val="2B2B2B"/>
                </a:solidFill>
                <a:latin typeface="Quicksand Semi-Bold"/>
                <a:ea typeface="Quicksand Semi-Bold"/>
                <a:cs typeface="Quicksand Semi-Bold"/>
                <a:sym typeface="Quicksand Semi-Bold"/>
              </a:rPr>
              <a:t> www.parents.actionforchildren.org.uk/ </a:t>
            </a:r>
          </a:p>
        </p:txBody>
      </p:sp>
      <p:sp>
        <p:nvSpPr>
          <p:cNvPr id="8" name="TextBox 8"/>
          <p:cNvSpPr txBox="1"/>
          <p:nvPr/>
        </p:nvSpPr>
        <p:spPr>
          <a:xfrm>
            <a:off x="2895600" y="2689"/>
            <a:ext cx="13283265" cy="1449115"/>
          </a:xfrm>
          <a:prstGeom prst="rect">
            <a:avLst/>
          </a:prstGeom>
        </p:spPr>
        <p:txBody>
          <a:bodyPr lIns="0" tIns="0" rIns="0" bIns="0" rtlCol="0" anchor="t">
            <a:spAutoFit/>
          </a:bodyPr>
          <a:lstStyle/>
          <a:p>
            <a:pPr marL="0" lvl="0" indent="0" algn="ctr">
              <a:lnSpc>
                <a:spcPts val="11295"/>
              </a:lnSpc>
            </a:pPr>
            <a:r>
              <a:rPr lang="en-US" sz="11500" spc="-259" dirty="0">
                <a:solidFill>
                  <a:srgbClr val="2B2B2B"/>
                </a:solidFill>
                <a:latin typeface="Fibre"/>
                <a:ea typeface="Fibre"/>
                <a:cs typeface="Fibre"/>
                <a:sym typeface="Fibre"/>
              </a:rPr>
              <a:t>Further support</a:t>
            </a:r>
          </a:p>
        </p:txBody>
      </p:sp>
      <p:sp>
        <p:nvSpPr>
          <p:cNvPr id="9" name="TextBox 9"/>
          <p:cNvSpPr txBox="1"/>
          <p:nvPr/>
        </p:nvSpPr>
        <p:spPr>
          <a:xfrm>
            <a:off x="4005073" y="7755555"/>
            <a:ext cx="14500477" cy="1270559"/>
          </a:xfrm>
          <a:prstGeom prst="rect">
            <a:avLst/>
          </a:prstGeom>
        </p:spPr>
        <p:txBody>
          <a:bodyPr lIns="0" tIns="0" rIns="0" bIns="0" rtlCol="0" anchor="t">
            <a:spAutoFit/>
          </a:bodyPr>
          <a:lstStyle/>
          <a:p>
            <a:pPr algn="l">
              <a:lnSpc>
                <a:spcPts val="5130"/>
              </a:lnSpc>
              <a:spcBef>
                <a:spcPct val="0"/>
              </a:spcBef>
            </a:pPr>
            <a:r>
              <a:rPr lang="en-US" sz="3800" b="1" spc="117">
                <a:solidFill>
                  <a:srgbClr val="2B2B2B"/>
                </a:solidFill>
                <a:latin typeface="Quicksand Bold"/>
                <a:ea typeface="Quicksand Bold"/>
                <a:cs typeface="Quicksand Bold"/>
                <a:sym typeface="Quicksand Bold"/>
              </a:rPr>
              <a:t>ANNA  FREUD </a:t>
            </a:r>
            <a:r>
              <a:rPr lang="en-US" sz="3800" spc="117">
                <a:solidFill>
                  <a:srgbClr val="2B2B2B"/>
                </a:solidFill>
                <a:latin typeface="Quicksand"/>
                <a:ea typeface="Quicksand"/>
                <a:cs typeface="Quicksand"/>
                <a:sym typeface="Quicksand"/>
              </a:rPr>
              <a:t>- resources for children and family wellbeing</a:t>
            </a:r>
            <a:r>
              <a:rPr lang="en-US" sz="3800" b="1" spc="117">
                <a:solidFill>
                  <a:srgbClr val="2B2B2B"/>
                </a:solidFill>
                <a:latin typeface="Quicksand Semi-Bold"/>
                <a:ea typeface="Quicksand Semi-Bold"/>
                <a:cs typeface="Quicksand Semi-Bold"/>
                <a:sym typeface="Quicksand Semi-Bold"/>
              </a:rPr>
              <a:t> www.annafreud.org/resources/family-wellbeing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flipH="1">
            <a:off x="-1273228" y="8424639"/>
            <a:ext cx="3057281" cy="2751553"/>
          </a:xfrm>
          <a:custGeom>
            <a:avLst/>
            <a:gdLst/>
            <a:ahLst/>
            <a:cxnLst/>
            <a:rect l="l" t="t" r="r" b="b"/>
            <a:pathLst>
              <a:path w="3057281" h="2751553">
                <a:moveTo>
                  <a:pt x="3057280" y="0"/>
                </a:moveTo>
                <a:lnTo>
                  <a:pt x="0" y="0"/>
                </a:lnTo>
                <a:lnTo>
                  <a:pt x="0" y="2751553"/>
                </a:lnTo>
                <a:lnTo>
                  <a:pt x="3057280" y="2751553"/>
                </a:lnTo>
                <a:lnTo>
                  <a:pt x="305728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a:ln cap="sq">
            <a:noFill/>
            <a:prstDash val="solid"/>
            <a:miter/>
          </a:ln>
        </p:spPr>
      </p:sp>
      <p:sp>
        <p:nvSpPr>
          <p:cNvPr id="7" name="Freeform 7"/>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TextBox 9"/>
          <p:cNvSpPr txBox="1"/>
          <p:nvPr/>
        </p:nvSpPr>
        <p:spPr>
          <a:xfrm>
            <a:off x="2502367" y="847858"/>
            <a:ext cx="13283265" cy="1710012"/>
          </a:xfrm>
          <a:prstGeom prst="rect">
            <a:avLst/>
          </a:prstGeom>
        </p:spPr>
        <p:txBody>
          <a:bodyPr lIns="0" tIns="0" rIns="0" bIns="0" rtlCol="0" anchor="t">
            <a:spAutoFit/>
          </a:bodyPr>
          <a:lstStyle/>
          <a:p>
            <a:pPr marL="0" lvl="0" indent="0" algn="ctr">
              <a:lnSpc>
                <a:spcPts val="12165"/>
              </a:lnSpc>
            </a:pPr>
            <a:r>
              <a:rPr lang="en-US" sz="13982" spc="-279">
                <a:solidFill>
                  <a:srgbClr val="2B2B2B"/>
                </a:solidFill>
                <a:latin typeface="Fibre"/>
                <a:ea typeface="Fibre"/>
                <a:cs typeface="Fibre"/>
                <a:sym typeface="Fibre"/>
              </a:rPr>
              <a:t>QUESTIONS?</a:t>
            </a:r>
          </a:p>
        </p:txBody>
      </p:sp>
      <p:sp>
        <p:nvSpPr>
          <p:cNvPr id="10" name="TextBox 10"/>
          <p:cNvSpPr txBox="1"/>
          <p:nvPr/>
        </p:nvSpPr>
        <p:spPr>
          <a:xfrm>
            <a:off x="821875" y="2968455"/>
            <a:ext cx="16890327" cy="7053213"/>
          </a:xfrm>
          <a:prstGeom prst="rect">
            <a:avLst/>
          </a:prstGeom>
        </p:spPr>
        <p:txBody>
          <a:bodyPr lIns="0" tIns="0" rIns="0" bIns="0" rtlCol="0" anchor="t">
            <a:spAutoFit/>
          </a:bodyPr>
          <a:lstStyle/>
          <a:p>
            <a:pPr algn="l">
              <a:lnSpc>
                <a:spcPts val="6209"/>
              </a:lnSpc>
            </a:pPr>
            <a:r>
              <a:rPr lang="en-US" sz="4599" b="1" spc="142" dirty="0">
                <a:solidFill>
                  <a:srgbClr val="2B2B2B"/>
                </a:solidFill>
                <a:latin typeface="Quicksand Semi-Bold"/>
                <a:ea typeface="Quicksand Semi-Bold"/>
                <a:cs typeface="Quicksand Semi-Bold"/>
                <a:sym typeface="Quicksand Semi-Bold"/>
              </a:rPr>
              <a:t>Next workshop:</a:t>
            </a:r>
          </a:p>
          <a:p>
            <a:pPr algn="l">
              <a:lnSpc>
                <a:spcPts val="6209"/>
              </a:lnSpc>
            </a:pPr>
            <a:endParaRPr lang="en-US" sz="4599" b="1" spc="142" dirty="0">
              <a:solidFill>
                <a:srgbClr val="2B2B2B"/>
              </a:solidFill>
              <a:latin typeface="Quicksand Semi-Bold"/>
              <a:ea typeface="Quicksand Semi-Bold"/>
              <a:cs typeface="Quicksand Semi-Bold"/>
              <a:sym typeface="Quicksand Semi-Bold"/>
            </a:endParaRPr>
          </a:p>
          <a:p>
            <a:pPr algn="ctr">
              <a:lnSpc>
                <a:spcPts val="6209"/>
              </a:lnSpc>
            </a:pPr>
            <a:r>
              <a:rPr lang="en-US" sz="4599" b="1" u="sng" spc="142" dirty="0">
                <a:solidFill>
                  <a:srgbClr val="2B2B2B"/>
                </a:solidFill>
                <a:latin typeface="Quicksand Semi-Bold"/>
                <a:ea typeface="Quicksand Semi-Bold"/>
                <a:cs typeface="Quicksand Semi-Bold"/>
                <a:sym typeface="Quicksand Semi-Bold"/>
              </a:rPr>
              <a:t>Managing my child’s </a:t>
            </a:r>
            <a:r>
              <a:rPr lang="en-US" sz="4599" b="1" u="sng" spc="142" dirty="0" err="1">
                <a:solidFill>
                  <a:srgbClr val="2B2B2B"/>
                </a:solidFill>
                <a:latin typeface="Quicksand Semi-Bold"/>
                <a:ea typeface="Quicksand Semi-Bold"/>
                <a:cs typeface="Quicksand Semi-Bold"/>
                <a:sym typeface="Quicksand Semi-Bold"/>
              </a:rPr>
              <a:t>behaviour</a:t>
            </a:r>
            <a:r>
              <a:rPr lang="en-US" sz="4599" b="1" u="sng" spc="142" dirty="0">
                <a:solidFill>
                  <a:srgbClr val="2B2B2B"/>
                </a:solidFill>
                <a:latin typeface="Quicksand Semi-Bold"/>
                <a:ea typeface="Quicksand Semi-Bold"/>
                <a:cs typeface="Quicksand Semi-Bold"/>
                <a:sym typeface="Quicksand Semi-Bold"/>
              </a:rPr>
              <a:t> at home</a:t>
            </a:r>
          </a:p>
          <a:p>
            <a:pPr algn="ctr">
              <a:lnSpc>
                <a:spcPts val="6209"/>
              </a:lnSpc>
            </a:pPr>
            <a:endParaRPr lang="en-US" sz="4599" b="1" u="sng" spc="142" dirty="0">
              <a:solidFill>
                <a:srgbClr val="2B2B2B"/>
              </a:solidFill>
              <a:latin typeface="Quicksand Semi-Bold"/>
              <a:ea typeface="Quicksand Semi-Bold"/>
              <a:cs typeface="Quicksand Semi-Bold"/>
              <a:sym typeface="Quicksand Semi-Bold"/>
            </a:endParaRPr>
          </a:p>
          <a:p>
            <a:pPr algn="ctr">
              <a:lnSpc>
                <a:spcPts val="6209"/>
              </a:lnSpc>
            </a:pPr>
            <a:r>
              <a:rPr lang="en-US" sz="4599" b="1" spc="142" dirty="0" smtClean="0">
                <a:solidFill>
                  <a:srgbClr val="2B2B2B"/>
                </a:solidFill>
                <a:latin typeface="Quicksand Bold"/>
                <a:ea typeface="Quicksand Bold"/>
                <a:cs typeface="Quicksand Bold"/>
                <a:sym typeface="Quicksand Bold"/>
              </a:rPr>
              <a:t>Tuesday 22</a:t>
            </a:r>
            <a:r>
              <a:rPr lang="en-US" sz="4599" b="1" spc="142" baseline="30000" dirty="0" smtClean="0">
                <a:solidFill>
                  <a:srgbClr val="2B2B2B"/>
                </a:solidFill>
                <a:latin typeface="Quicksand Bold"/>
                <a:ea typeface="Quicksand Bold"/>
                <a:cs typeface="Quicksand Bold"/>
                <a:sym typeface="Quicksand Bold"/>
              </a:rPr>
              <a:t>nd</a:t>
            </a:r>
            <a:r>
              <a:rPr lang="en-US" sz="4599" b="1" spc="142" dirty="0" smtClean="0">
                <a:solidFill>
                  <a:srgbClr val="2B2B2B"/>
                </a:solidFill>
                <a:latin typeface="Quicksand Bold"/>
                <a:ea typeface="Quicksand Bold"/>
                <a:cs typeface="Quicksand Bold"/>
                <a:sym typeface="Quicksand Bold"/>
              </a:rPr>
              <a:t> April </a:t>
            </a:r>
            <a:r>
              <a:rPr lang="en-US" sz="4599" b="1" spc="142" dirty="0">
                <a:solidFill>
                  <a:srgbClr val="2B2B2B"/>
                </a:solidFill>
                <a:latin typeface="Quicksand Bold"/>
                <a:ea typeface="Quicksand Bold"/>
                <a:cs typeface="Quicksand Bold"/>
                <a:sym typeface="Quicksand Bold"/>
              </a:rPr>
              <a:t>@ 2:10-2:50pm</a:t>
            </a:r>
          </a:p>
          <a:p>
            <a:pPr algn="ctr">
              <a:lnSpc>
                <a:spcPts val="6209"/>
              </a:lnSpc>
            </a:pPr>
            <a:endParaRPr lang="en-US" sz="4599" b="1" spc="142" dirty="0">
              <a:solidFill>
                <a:srgbClr val="2B2B2B"/>
              </a:solidFill>
              <a:latin typeface="Quicksand Bold"/>
              <a:ea typeface="Quicksand Bold"/>
              <a:cs typeface="Quicksand Bold"/>
              <a:sym typeface="Quicksand Bold"/>
            </a:endParaRPr>
          </a:p>
          <a:p>
            <a:pPr algn="ctr">
              <a:lnSpc>
                <a:spcPts val="5804"/>
              </a:lnSpc>
            </a:pPr>
            <a:r>
              <a:rPr lang="en-US" sz="4299" spc="133" dirty="0">
                <a:solidFill>
                  <a:srgbClr val="2B2B2B"/>
                </a:solidFill>
                <a:latin typeface="Quicksand"/>
                <a:ea typeface="Quicksand"/>
                <a:cs typeface="Quicksand"/>
                <a:sym typeface="Quicksand"/>
              </a:rPr>
              <a:t>For 1-1 support with </a:t>
            </a:r>
            <a:r>
              <a:rPr lang="en-US" sz="4299" spc="133" dirty="0" err="1">
                <a:solidFill>
                  <a:srgbClr val="2B2B2B"/>
                </a:solidFill>
                <a:latin typeface="Quicksand"/>
                <a:ea typeface="Quicksand"/>
                <a:cs typeface="Quicksand"/>
                <a:sym typeface="Quicksand"/>
              </a:rPr>
              <a:t>behaviour</a:t>
            </a:r>
            <a:r>
              <a:rPr lang="en-US" sz="4299" spc="133" dirty="0">
                <a:solidFill>
                  <a:srgbClr val="2B2B2B"/>
                </a:solidFill>
                <a:latin typeface="Quicksand"/>
                <a:ea typeface="Quicksand"/>
                <a:cs typeface="Quicksand"/>
                <a:sym typeface="Quicksand"/>
              </a:rPr>
              <a:t> problems / fears and worries, please see </a:t>
            </a:r>
            <a:r>
              <a:rPr lang="en-US" sz="4299" spc="133" dirty="0" err="1" smtClean="0">
                <a:solidFill>
                  <a:srgbClr val="2B2B2B"/>
                </a:solidFill>
                <a:latin typeface="Quicksand"/>
                <a:ea typeface="Quicksand"/>
                <a:cs typeface="Quicksand"/>
                <a:sym typeface="Quicksand"/>
              </a:rPr>
              <a:t>Ms</a:t>
            </a:r>
            <a:r>
              <a:rPr lang="en-US" sz="4299" spc="133" dirty="0" smtClean="0">
                <a:solidFill>
                  <a:srgbClr val="2B2B2B"/>
                </a:solidFill>
                <a:latin typeface="Quicksand"/>
                <a:ea typeface="Quicksand"/>
                <a:cs typeface="Quicksand"/>
                <a:sym typeface="Quicksand"/>
              </a:rPr>
              <a:t> </a:t>
            </a:r>
            <a:r>
              <a:rPr lang="en-US" sz="4299" spc="133" dirty="0" smtClean="0">
                <a:solidFill>
                  <a:srgbClr val="2B2B2B"/>
                </a:solidFill>
                <a:latin typeface="Quicksand"/>
                <a:ea typeface="Quicksand"/>
                <a:cs typeface="Quicksand"/>
                <a:sym typeface="Quicksand"/>
              </a:rPr>
              <a:t>Patel</a:t>
            </a:r>
            <a:endParaRPr lang="en-US" sz="4299" spc="133" dirty="0">
              <a:solidFill>
                <a:srgbClr val="2B2B2B"/>
              </a:solidFill>
              <a:latin typeface="Quicksand"/>
              <a:ea typeface="Quicksand"/>
              <a:cs typeface="Quicksand"/>
              <a:sym typeface="Quicksand"/>
            </a:endParaRPr>
          </a:p>
          <a:p>
            <a:pPr algn="ctr">
              <a:lnSpc>
                <a:spcPts val="6209"/>
              </a:lnSpc>
              <a:spcBef>
                <a:spcPct val="0"/>
              </a:spcBef>
            </a:pPr>
            <a:endParaRPr lang="en-US" sz="4299" spc="133" dirty="0">
              <a:solidFill>
                <a:srgbClr val="2B2B2B"/>
              </a:solidFill>
              <a:latin typeface="Quicksand"/>
              <a:ea typeface="Quicksand"/>
              <a:cs typeface="Quicksand"/>
              <a:sym typeface="Quicksand"/>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1737559">
            <a:off x="2514574" y="8661324"/>
            <a:ext cx="4277568" cy="2978743"/>
          </a:xfrm>
          <a:custGeom>
            <a:avLst/>
            <a:gdLst/>
            <a:ahLst/>
            <a:cxnLst/>
            <a:rect l="l" t="t" r="r" b="b"/>
            <a:pathLst>
              <a:path w="4277568" h="2978743">
                <a:moveTo>
                  <a:pt x="0" y="0"/>
                </a:moveTo>
                <a:lnTo>
                  <a:pt x="4277569" y="0"/>
                </a:lnTo>
                <a:lnTo>
                  <a:pt x="4277569" y="2978743"/>
                </a:lnTo>
                <a:lnTo>
                  <a:pt x="0" y="297874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a:off x="17096905" y="3925196"/>
            <a:ext cx="2854557" cy="2956698"/>
          </a:xfrm>
          <a:custGeom>
            <a:avLst/>
            <a:gdLst/>
            <a:ahLst/>
            <a:cxnLst/>
            <a:rect l="l" t="t" r="r" b="b"/>
            <a:pathLst>
              <a:path w="2854557" h="2956698">
                <a:moveTo>
                  <a:pt x="0" y="0"/>
                </a:moveTo>
                <a:lnTo>
                  <a:pt x="2854557" y="0"/>
                </a:lnTo>
                <a:lnTo>
                  <a:pt x="2854557" y="2956698"/>
                </a:lnTo>
                <a:lnTo>
                  <a:pt x="0" y="295669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flipH="1">
            <a:off x="-1136496" y="8228619"/>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6413011" y="7395331"/>
            <a:ext cx="4539051" cy="4810170"/>
          </a:xfrm>
          <a:custGeom>
            <a:avLst/>
            <a:gdLst/>
            <a:ahLst/>
            <a:cxnLst/>
            <a:rect l="l" t="t" r="r" b="b"/>
            <a:pathLst>
              <a:path w="4539051" h="4810170">
                <a:moveTo>
                  <a:pt x="0" y="0"/>
                </a:moveTo>
                <a:lnTo>
                  <a:pt x="4539051" y="0"/>
                </a:lnTo>
                <a:lnTo>
                  <a:pt x="4539051" y="4810170"/>
                </a:lnTo>
                <a:lnTo>
                  <a:pt x="0" y="481017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029695" y="4662240"/>
            <a:ext cx="2058395" cy="3339578"/>
          </a:xfrm>
          <a:custGeom>
            <a:avLst/>
            <a:gdLst/>
            <a:ahLst/>
            <a:cxnLst/>
            <a:rect l="l" t="t" r="r" b="b"/>
            <a:pathLst>
              <a:path w="2058395" h="3339578">
                <a:moveTo>
                  <a:pt x="0" y="0"/>
                </a:moveTo>
                <a:lnTo>
                  <a:pt x="2058395" y="0"/>
                </a:lnTo>
                <a:lnTo>
                  <a:pt x="2058395" y="3339578"/>
                </a:lnTo>
                <a:lnTo>
                  <a:pt x="0" y="333957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sp>
      <p:sp>
        <p:nvSpPr>
          <p:cNvPr id="8" name="Freeform 8"/>
          <p:cNvSpPr/>
          <p:nvPr/>
        </p:nvSpPr>
        <p:spPr>
          <a:xfrm>
            <a:off x="7426264" y="8847163"/>
            <a:ext cx="2906489" cy="3358338"/>
          </a:xfrm>
          <a:custGeom>
            <a:avLst/>
            <a:gdLst/>
            <a:ahLst/>
            <a:cxnLst/>
            <a:rect l="l" t="t" r="r" b="b"/>
            <a:pathLst>
              <a:path w="2906489" h="3358338">
                <a:moveTo>
                  <a:pt x="0" y="0"/>
                </a:moveTo>
                <a:lnTo>
                  <a:pt x="2906488" y="0"/>
                </a:lnTo>
                <a:lnTo>
                  <a:pt x="2906488" y="3358338"/>
                </a:lnTo>
                <a:lnTo>
                  <a:pt x="0" y="335833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a:ln cap="sq">
            <a:noFill/>
            <a:prstDash val="solid"/>
            <a:miter/>
          </a:ln>
        </p:spPr>
      </p:sp>
      <p:sp>
        <p:nvSpPr>
          <p:cNvPr id="9" name="Freeform 9"/>
          <p:cNvSpPr/>
          <p:nvPr/>
        </p:nvSpPr>
        <p:spPr>
          <a:xfrm>
            <a:off x="17096905" y="1028700"/>
            <a:ext cx="2886146" cy="252406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rot="-10800000">
            <a:off x="10696671" y="9261214"/>
            <a:ext cx="5352421" cy="2530235"/>
          </a:xfrm>
          <a:custGeom>
            <a:avLst/>
            <a:gdLst/>
            <a:ahLst/>
            <a:cxnLst/>
            <a:rect l="l" t="t" r="r" b="b"/>
            <a:pathLst>
              <a:path w="5352421" h="2530235">
                <a:moveTo>
                  <a:pt x="0" y="0"/>
                </a:moveTo>
                <a:lnTo>
                  <a:pt x="5352421" y="0"/>
                </a:lnTo>
                <a:lnTo>
                  <a:pt x="5352421" y="2530235"/>
                </a:lnTo>
                <a:lnTo>
                  <a:pt x="0" y="253023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1" name="Freeform 11"/>
          <p:cNvSpPr/>
          <p:nvPr/>
        </p:nvSpPr>
        <p:spPr>
          <a:xfrm>
            <a:off x="-417113" y="-1667348"/>
            <a:ext cx="2477977" cy="3577131"/>
          </a:xfrm>
          <a:custGeom>
            <a:avLst/>
            <a:gdLst/>
            <a:ahLst/>
            <a:cxnLst/>
            <a:rect l="l" t="t" r="r" b="b"/>
            <a:pathLst>
              <a:path w="2477977" h="3577131">
                <a:moveTo>
                  <a:pt x="0" y="0"/>
                </a:moveTo>
                <a:lnTo>
                  <a:pt x="2477976" y="0"/>
                </a:lnTo>
                <a:lnTo>
                  <a:pt x="2477976" y="3577131"/>
                </a:lnTo>
                <a:lnTo>
                  <a:pt x="0" y="357713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a:ln cap="sq">
            <a:noFill/>
            <a:prstDash val="solid"/>
            <a:miter/>
          </a:ln>
        </p:spPr>
      </p:sp>
      <p:sp>
        <p:nvSpPr>
          <p:cNvPr id="12" name="Freeform 12"/>
          <p:cNvSpPr/>
          <p:nvPr/>
        </p:nvSpPr>
        <p:spPr>
          <a:xfrm>
            <a:off x="2060863" y="-1667348"/>
            <a:ext cx="3006706" cy="2766169"/>
          </a:xfrm>
          <a:custGeom>
            <a:avLst/>
            <a:gdLst/>
            <a:ahLst/>
            <a:cxnLst/>
            <a:rect l="l" t="t" r="r" b="b"/>
            <a:pathLst>
              <a:path w="3006706" h="2766169">
                <a:moveTo>
                  <a:pt x="0" y="0"/>
                </a:moveTo>
                <a:lnTo>
                  <a:pt x="3006706" y="0"/>
                </a:lnTo>
                <a:lnTo>
                  <a:pt x="3006706" y="2766169"/>
                </a:lnTo>
                <a:lnTo>
                  <a:pt x="0" y="2766169"/>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a:ln cap="sq">
            <a:noFill/>
            <a:prstDash val="solid"/>
            <a:miter/>
          </a:ln>
        </p:spPr>
      </p:sp>
      <p:sp>
        <p:nvSpPr>
          <p:cNvPr id="13" name="Freeform 13"/>
          <p:cNvSpPr/>
          <p:nvPr/>
        </p:nvSpPr>
        <p:spPr>
          <a:xfrm rot="4182716">
            <a:off x="5683694" y="-2327113"/>
            <a:ext cx="3249068" cy="4006698"/>
          </a:xfrm>
          <a:custGeom>
            <a:avLst/>
            <a:gdLst/>
            <a:ahLst/>
            <a:cxnLst/>
            <a:rect l="l" t="t" r="r" b="b"/>
            <a:pathLst>
              <a:path w="3249068" h="4006698">
                <a:moveTo>
                  <a:pt x="0" y="0"/>
                </a:moveTo>
                <a:lnTo>
                  <a:pt x="3249068" y="0"/>
                </a:lnTo>
                <a:lnTo>
                  <a:pt x="3249068" y="4006699"/>
                </a:lnTo>
                <a:lnTo>
                  <a:pt x="0" y="400669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4" name="Freeform 14"/>
          <p:cNvSpPr/>
          <p:nvPr/>
        </p:nvSpPr>
        <p:spPr>
          <a:xfrm>
            <a:off x="14181395" y="-3285587"/>
            <a:ext cx="4859148" cy="4691287"/>
          </a:xfrm>
          <a:custGeom>
            <a:avLst/>
            <a:gdLst/>
            <a:ahLst/>
            <a:cxnLst/>
            <a:rect l="l" t="t" r="r" b="b"/>
            <a:pathLst>
              <a:path w="4859148" h="4691287">
                <a:moveTo>
                  <a:pt x="0" y="0"/>
                </a:moveTo>
                <a:lnTo>
                  <a:pt x="4859148" y="0"/>
                </a:lnTo>
                <a:lnTo>
                  <a:pt x="4859148" y="4691287"/>
                </a:lnTo>
                <a:lnTo>
                  <a:pt x="0" y="469128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5" name="Freeform 15"/>
          <p:cNvSpPr/>
          <p:nvPr/>
        </p:nvSpPr>
        <p:spPr>
          <a:xfrm rot="5400000">
            <a:off x="10684014" y="-1843014"/>
            <a:ext cx="2262958" cy="3726427"/>
          </a:xfrm>
          <a:custGeom>
            <a:avLst/>
            <a:gdLst/>
            <a:ahLst/>
            <a:cxnLst/>
            <a:rect l="l" t="t" r="r" b="b"/>
            <a:pathLst>
              <a:path w="2262958" h="3726427">
                <a:moveTo>
                  <a:pt x="0" y="0"/>
                </a:moveTo>
                <a:lnTo>
                  <a:pt x="2262958" y="0"/>
                </a:lnTo>
                <a:lnTo>
                  <a:pt x="2262958" y="3726427"/>
                </a:lnTo>
                <a:lnTo>
                  <a:pt x="0" y="3726427"/>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6" name="Freeform 16"/>
          <p:cNvSpPr/>
          <p:nvPr/>
        </p:nvSpPr>
        <p:spPr>
          <a:xfrm>
            <a:off x="-972660" y="2160503"/>
            <a:ext cx="2001360" cy="2251018"/>
          </a:xfrm>
          <a:custGeom>
            <a:avLst/>
            <a:gdLst/>
            <a:ahLst/>
            <a:cxnLst/>
            <a:rect l="l" t="t" r="r" b="b"/>
            <a:pathLst>
              <a:path w="2001360" h="2251018">
                <a:moveTo>
                  <a:pt x="0" y="0"/>
                </a:moveTo>
                <a:lnTo>
                  <a:pt x="2001360" y="0"/>
                </a:lnTo>
                <a:lnTo>
                  <a:pt x="2001360" y="2251018"/>
                </a:lnTo>
                <a:lnTo>
                  <a:pt x="0" y="2251018"/>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17" name="TextBox 17"/>
          <p:cNvSpPr txBox="1"/>
          <p:nvPr/>
        </p:nvSpPr>
        <p:spPr>
          <a:xfrm>
            <a:off x="4333911" y="3442714"/>
            <a:ext cx="9620177" cy="4173097"/>
          </a:xfrm>
          <a:prstGeom prst="rect">
            <a:avLst/>
          </a:prstGeom>
        </p:spPr>
        <p:txBody>
          <a:bodyPr lIns="0" tIns="0" rIns="0" bIns="0" rtlCol="0" anchor="t">
            <a:spAutoFit/>
          </a:bodyPr>
          <a:lstStyle/>
          <a:p>
            <a:pPr marL="0" lvl="0" indent="0" algn="ctr">
              <a:lnSpc>
                <a:spcPts val="15644"/>
              </a:lnSpc>
            </a:pPr>
            <a:r>
              <a:rPr lang="en-US" sz="17981" spc="-359">
                <a:solidFill>
                  <a:srgbClr val="2B2B2B"/>
                </a:solidFill>
                <a:latin typeface="Fibre"/>
                <a:ea typeface="Fibre"/>
                <a:cs typeface="Fibre"/>
                <a:sym typeface="Fibre"/>
              </a:rPr>
              <a:t>Thank you very much </a:t>
            </a:r>
          </a:p>
        </p:txBody>
      </p:sp>
      <p:sp>
        <p:nvSpPr>
          <p:cNvPr id="18" name="Freeform 18"/>
          <p:cNvSpPr/>
          <p:nvPr/>
        </p:nvSpPr>
        <p:spPr>
          <a:xfrm>
            <a:off x="2761291" y="4114800"/>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cstate="screen">
              <a:extLst>
                <a:ext uri="{28A0092B-C50C-407E-A947-70E740481C1C}">
                  <a14:useLocalDpi xmlns:a14="http://schemas.microsoft.com/office/drawing/2010/main"/>
                </a:ext>
                <a:ext uri="{96DAC541-7B7A-43D3-8B79-37D633B846F1}">
                  <asvg:svgBlip xmlns:asvg="http://schemas.microsoft.com/office/drawing/2016/SVG/main" xmlns="" r:embed="rId32"/>
                </a:ext>
              </a:extLst>
            </a:blip>
            <a:stretch>
              <a:fillRect/>
            </a:stretch>
          </a:blipFill>
        </p:spPr>
      </p:sp>
      <p:sp>
        <p:nvSpPr>
          <p:cNvPr id="19" name="Freeform 19"/>
          <p:cNvSpPr/>
          <p:nvPr/>
        </p:nvSpPr>
        <p:spPr>
          <a:xfrm rot="-10800000">
            <a:off x="14508296" y="4114800"/>
            <a:ext cx="1018413" cy="2057400"/>
          </a:xfrm>
          <a:custGeom>
            <a:avLst/>
            <a:gdLst/>
            <a:ahLst/>
            <a:cxnLst/>
            <a:rect l="l" t="t" r="r" b="b"/>
            <a:pathLst>
              <a:path w="1018413" h="2057400">
                <a:moveTo>
                  <a:pt x="0" y="0"/>
                </a:moveTo>
                <a:lnTo>
                  <a:pt x="1018413" y="0"/>
                </a:lnTo>
                <a:lnTo>
                  <a:pt x="1018413" y="2057400"/>
                </a:lnTo>
                <a:lnTo>
                  <a:pt x="0" y="2057400"/>
                </a:lnTo>
                <a:lnTo>
                  <a:pt x="0" y="0"/>
                </a:lnTo>
                <a:close/>
              </a:path>
            </a:pathLst>
          </a:custGeom>
          <a:blipFill>
            <a:blip r:embed="rId31" cstate="screen">
              <a:extLst>
                <a:ext uri="{28A0092B-C50C-407E-A947-70E740481C1C}">
                  <a14:useLocalDpi xmlns:a14="http://schemas.microsoft.com/office/drawing/2010/main"/>
                </a:ext>
                <a:ext uri="{96DAC541-7B7A-43D3-8B79-37D633B846F1}">
                  <asvg:svgBlip xmlns:asvg="http://schemas.microsoft.com/office/drawing/2016/SVG/main" xmlns="" r:embed="rId32"/>
                </a:ext>
              </a:extLst>
            </a:blip>
            <a:stretch>
              <a:fillRect/>
            </a:stretch>
          </a:blipFill>
        </p:spPr>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5088232" y="2390135"/>
            <a:ext cx="8111535" cy="1105540"/>
          </a:xfrm>
          <a:prstGeom prst="rect">
            <a:avLst/>
          </a:prstGeom>
        </p:spPr>
        <p:txBody>
          <a:bodyPr lIns="0" tIns="0" rIns="0" bIns="0" rtlCol="0" anchor="t">
            <a:spAutoFit/>
          </a:bodyPr>
          <a:lstStyle/>
          <a:p>
            <a:pPr marL="0" lvl="0" indent="0" algn="ctr">
              <a:lnSpc>
                <a:spcPts val="8320"/>
              </a:lnSpc>
            </a:pPr>
            <a:r>
              <a:rPr lang="en-US" sz="8000" spc="-160">
                <a:solidFill>
                  <a:srgbClr val="2B2B2B"/>
                </a:solidFill>
                <a:latin typeface="Fibre"/>
                <a:ea typeface="Fibre"/>
                <a:cs typeface="Fibre"/>
                <a:sym typeface="Fibre"/>
              </a:rPr>
              <a:t>workshop overview</a:t>
            </a:r>
          </a:p>
        </p:txBody>
      </p:sp>
      <p:sp>
        <p:nvSpPr>
          <p:cNvPr id="8" name="TextBox 8"/>
          <p:cNvSpPr txBox="1"/>
          <p:nvPr/>
        </p:nvSpPr>
        <p:spPr>
          <a:xfrm>
            <a:off x="1028700" y="3895725"/>
            <a:ext cx="17101567" cy="3634892"/>
          </a:xfrm>
          <a:prstGeom prst="rect">
            <a:avLst/>
          </a:prstGeom>
        </p:spPr>
        <p:txBody>
          <a:bodyPr lIns="0" tIns="0" rIns="0" bIns="0" rtlCol="0" anchor="t">
            <a:spAutoFit/>
          </a:bodyPr>
          <a:lstStyle/>
          <a:p>
            <a:pPr marL="899443" lvl="1" indent="-449722" algn="just">
              <a:lnSpc>
                <a:spcPts val="10415"/>
              </a:lnSpc>
              <a:buFont typeface="Arial"/>
              <a:buChar char="•"/>
            </a:pPr>
            <a:r>
              <a:rPr lang="en-US" sz="4166" spc="129">
                <a:solidFill>
                  <a:srgbClr val="000000"/>
                </a:solidFill>
                <a:latin typeface="Quicksand"/>
                <a:ea typeface="Quicksand"/>
                <a:cs typeface="Quicksand"/>
                <a:sym typeface="Quicksand"/>
              </a:rPr>
              <a:t>Understand </a:t>
            </a:r>
            <a:r>
              <a:rPr lang="en-US" sz="4166" b="1" spc="129">
                <a:solidFill>
                  <a:srgbClr val="000000"/>
                </a:solidFill>
                <a:latin typeface="Quicksand Bold"/>
                <a:ea typeface="Quicksand Bold"/>
                <a:cs typeface="Quicksand Bold"/>
                <a:sym typeface="Quicksand Bold"/>
              </a:rPr>
              <a:t>stress </a:t>
            </a:r>
            <a:r>
              <a:rPr lang="en-US" sz="4166" spc="129">
                <a:solidFill>
                  <a:srgbClr val="000000"/>
                </a:solidFill>
                <a:latin typeface="Quicksand"/>
                <a:ea typeface="Quicksand"/>
                <a:cs typeface="Quicksand"/>
                <a:sym typeface="Quicksand"/>
              </a:rPr>
              <a:t>and </a:t>
            </a:r>
            <a:r>
              <a:rPr lang="en-US" sz="4166" b="1" spc="129">
                <a:solidFill>
                  <a:srgbClr val="000000"/>
                </a:solidFill>
                <a:latin typeface="Quicksand Bold"/>
                <a:ea typeface="Quicksand Bold"/>
                <a:cs typeface="Quicksand Bold"/>
                <a:sym typeface="Quicksand Bold"/>
              </a:rPr>
              <a:t>anxiety</a:t>
            </a:r>
            <a:r>
              <a:rPr lang="en-US" sz="4166" spc="129">
                <a:solidFill>
                  <a:srgbClr val="000000"/>
                </a:solidFill>
                <a:latin typeface="Quicksand"/>
                <a:ea typeface="Quicksand"/>
                <a:cs typeface="Quicksand"/>
                <a:sym typeface="Quicksand"/>
              </a:rPr>
              <a:t> in children</a:t>
            </a:r>
          </a:p>
          <a:p>
            <a:pPr marL="899443" lvl="1" indent="-449722" algn="just">
              <a:lnSpc>
                <a:spcPts val="10415"/>
              </a:lnSpc>
              <a:buFont typeface="Arial"/>
              <a:buChar char="•"/>
            </a:pPr>
            <a:r>
              <a:rPr lang="en-US" sz="4166" b="1" spc="129">
                <a:solidFill>
                  <a:srgbClr val="000000"/>
                </a:solidFill>
                <a:latin typeface="Quicksand Bold"/>
                <a:ea typeface="Quicksand Bold"/>
                <a:cs typeface="Quicksand Bold"/>
                <a:sym typeface="Quicksand Bold"/>
              </a:rPr>
              <a:t>Learn strategies</a:t>
            </a:r>
            <a:r>
              <a:rPr lang="en-US" sz="4166" spc="129">
                <a:solidFill>
                  <a:srgbClr val="000000"/>
                </a:solidFill>
                <a:latin typeface="Quicksand"/>
                <a:ea typeface="Quicksand"/>
                <a:cs typeface="Quicksand"/>
                <a:sym typeface="Quicksand"/>
              </a:rPr>
              <a:t> to support learning and wellbeing</a:t>
            </a:r>
          </a:p>
          <a:p>
            <a:pPr marL="899443" lvl="1" indent="-449722" algn="l">
              <a:lnSpc>
                <a:spcPts val="8040"/>
              </a:lnSpc>
              <a:buFont typeface="Arial"/>
              <a:buChar char="•"/>
            </a:pPr>
            <a:r>
              <a:rPr lang="en-US" sz="4166" spc="129">
                <a:solidFill>
                  <a:srgbClr val="000000"/>
                </a:solidFill>
                <a:latin typeface="Quicksand"/>
                <a:ea typeface="Quicksand"/>
                <a:cs typeface="Quicksand"/>
                <a:sym typeface="Quicksand"/>
              </a:rPr>
              <a:t>Discover ways to </a:t>
            </a:r>
            <a:r>
              <a:rPr lang="en-US" sz="4166" b="1" spc="129">
                <a:solidFill>
                  <a:srgbClr val="000000"/>
                </a:solidFill>
                <a:latin typeface="Quicksand Bold"/>
                <a:ea typeface="Quicksand Bold"/>
                <a:cs typeface="Quicksand Bold"/>
                <a:sym typeface="Quicksand Bold"/>
              </a:rPr>
              <a:t>reduce stress</a:t>
            </a:r>
            <a:r>
              <a:rPr lang="en-US" sz="4166" spc="129">
                <a:solidFill>
                  <a:srgbClr val="000000"/>
                </a:solidFill>
                <a:latin typeface="Quicksand"/>
                <a:ea typeface="Quicksand"/>
                <a:cs typeface="Quicksand"/>
                <a:sym typeface="Quicksand"/>
              </a:rPr>
              <a:t> and and </a:t>
            </a:r>
            <a:r>
              <a:rPr lang="en-US" sz="4166" b="1" spc="129">
                <a:solidFill>
                  <a:srgbClr val="000000"/>
                </a:solidFill>
                <a:latin typeface="Quicksand Bold"/>
                <a:ea typeface="Quicksand Bold"/>
                <a:cs typeface="Quicksand Bold"/>
                <a:sym typeface="Quicksand Bold"/>
              </a:rPr>
              <a:t>build confidence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sp>
      <p:sp>
        <p:nvSpPr>
          <p:cNvPr id="3" name="Freeform 3"/>
          <p:cNvSpPr/>
          <p:nvPr/>
        </p:nvSpPr>
        <p:spPr>
          <a:xfrm rot="1737559">
            <a:off x="2318674" y="8845184"/>
            <a:ext cx="3751278" cy="2612254"/>
          </a:xfrm>
          <a:custGeom>
            <a:avLst/>
            <a:gdLst/>
            <a:ahLst/>
            <a:cxnLst/>
            <a:rect l="l" t="t" r="r" b="b"/>
            <a:pathLst>
              <a:path w="3751278" h="2612254">
                <a:moveTo>
                  <a:pt x="0" y="0"/>
                </a:moveTo>
                <a:lnTo>
                  <a:pt x="3751278" y="0"/>
                </a:lnTo>
                <a:lnTo>
                  <a:pt x="3751278" y="2612254"/>
                </a:lnTo>
                <a:lnTo>
                  <a:pt x="0" y="26122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sp>
      <p:sp>
        <p:nvSpPr>
          <p:cNvPr id="4" name="Freeform 4"/>
          <p:cNvSpPr/>
          <p:nvPr/>
        </p:nvSpPr>
        <p:spPr>
          <a:xfrm flipH="1">
            <a:off x="-1328922" y="8100335"/>
            <a:ext cx="3057281" cy="2751553"/>
          </a:xfrm>
          <a:custGeom>
            <a:avLst/>
            <a:gdLst/>
            <a:ahLst/>
            <a:cxnLst/>
            <a:rect l="l" t="t" r="r" b="b"/>
            <a:pathLst>
              <a:path w="3057281" h="2751553">
                <a:moveTo>
                  <a:pt x="3057281" y="0"/>
                </a:moveTo>
                <a:lnTo>
                  <a:pt x="0" y="0"/>
                </a:lnTo>
                <a:lnTo>
                  <a:pt x="0" y="2751552"/>
                </a:lnTo>
                <a:lnTo>
                  <a:pt x="3057281" y="2751552"/>
                </a:lnTo>
                <a:lnTo>
                  <a:pt x="3057281"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sp>
      <p:sp>
        <p:nvSpPr>
          <p:cNvPr id="5" name="Freeform 5"/>
          <p:cNvSpPr/>
          <p:nvPr/>
        </p:nvSpPr>
        <p:spPr>
          <a:xfrm>
            <a:off x="17259300" y="698230"/>
            <a:ext cx="3198742" cy="2797445"/>
          </a:xfrm>
          <a:custGeom>
            <a:avLst/>
            <a:gdLst/>
            <a:ahLst/>
            <a:cxnLst/>
            <a:rect l="l" t="t" r="r" b="b"/>
            <a:pathLst>
              <a:path w="3198742" h="2797445">
                <a:moveTo>
                  <a:pt x="0" y="0"/>
                </a:moveTo>
                <a:lnTo>
                  <a:pt x="3198742" y="0"/>
                </a:lnTo>
                <a:lnTo>
                  <a:pt x="3198742" y="2797445"/>
                </a:lnTo>
                <a:lnTo>
                  <a:pt x="0" y="279744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sp>
      <p:sp>
        <p:nvSpPr>
          <p:cNvPr id="6" name="Freeform 6"/>
          <p:cNvSpPr/>
          <p:nvPr/>
        </p:nvSpPr>
        <p:spPr>
          <a:xfrm rot="5400000">
            <a:off x="15561337" y="-1937162"/>
            <a:ext cx="2491650" cy="4103017"/>
          </a:xfrm>
          <a:custGeom>
            <a:avLst/>
            <a:gdLst/>
            <a:ahLst/>
            <a:cxnLst/>
            <a:rect l="l" t="t" r="r" b="b"/>
            <a:pathLst>
              <a:path w="2491650" h="4103017">
                <a:moveTo>
                  <a:pt x="0" y="0"/>
                </a:moveTo>
                <a:lnTo>
                  <a:pt x="2491650" y="0"/>
                </a:lnTo>
                <a:lnTo>
                  <a:pt x="2491650" y="4103017"/>
                </a:lnTo>
                <a:lnTo>
                  <a:pt x="0" y="410301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814208" y="2098991"/>
            <a:ext cx="14025069" cy="5867681"/>
          </a:xfrm>
          <a:custGeom>
            <a:avLst/>
            <a:gdLst/>
            <a:ahLst/>
            <a:cxnLst/>
            <a:rect l="l" t="t" r="r" b="b"/>
            <a:pathLst>
              <a:path w="14025069" h="5867681">
                <a:moveTo>
                  <a:pt x="0" y="0"/>
                </a:moveTo>
                <a:lnTo>
                  <a:pt x="14025070" y="0"/>
                </a:lnTo>
                <a:lnTo>
                  <a:pt x="14025070" y="5867682"/>
                </a:lnTo>
                <a:lnTo>
                  <a:pt x="0" y="5867682"/>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sp>
      <p:sp>
        <p:nvSpPr>
          <p:cNvPr id="8" name="TextBox 8"/>
          <p:cNvSpPr txBox="1"/>
          <p:nvPr/>
        </p:nvSpPr>
        <p:spPr>
          <a:xfrm>
            <a:off x="6136037" y="859789"/>
            <a:ext cx="5381412" cy="1105540"/>
          </a:xfrm>
          <a:prstGeom prst="rect">
            <a:avLst/>
          </a:prstGeom>
        </p:spPr>
        <p:txBody>
          <a:bodyPr lIns="0" tIns="0" rIns="0" bIns="0" rtlCol="0" anchor="t">
            <a:spAutoFit/>
          </a:bodyPr>
          <a:lstStyle/>
          <a:p>
            <a:pPr marL="0" lvl="0" indent="0" algn="l">
              <a:lnSpc>
                <a:spcPts val="8320"/>
              </a:lnSpc>
            </a:pPr>
            <a:r>
              <a:rPr lang="en-US" sz="8000" spc="-160">
                <a:solidFill>
                  <a:srgbClr val="2B2B2B"/>
                </a:solidFill>
                <a:latin typeface="Fibre"/>
                <a:ea typeface="Fibre"/>
                <a:cs typeface="Fibre"/>
                <a:sym typeface="Fibre"/>
              </a:rPr>
              <a:t>How are you?</a:t>
            </a:r>
          </a:p>
        </p:txBody>
      </p:sp>
      <p:sp>
        <p:nvSpPr>
          <p:cNvPr id="9" name="TextBox 9"/>
          <p:cNvSpPr txBox="1"/>
          <p:nvPr/>
        </p:nvSpPr>
        <p:spPr>
          <a:xfrm>
            <a:off x="2401663" y="7899998"/>
            <a:ext cx="2342753" cy="563879"/>
          </a:xfrm>
          <a:prstGeom prst="rect">
            <a:avLst/>
          </a:prstGeom>
        </p:spPr>
        <p:txBody>
          <a:bodyPr lIns="0" tIns="0" rIns="0" bIns="0" rtlCol="0" anchor="t">
            <a:spAutoFit/>
          </a:bodyPr>
          <a:lstStyle/>
          <a:p>
            <a:pPr algn="ctr">
              <a:lnSpc>
                <a:spcPts val="4620"/>
              </a:lnSpc>
            </a:pPr>
            <a:r>
              <a:rPr lang="en-US" sz="3300" b="1">
                <a:solidFill>
                  <a:srgbClr val="009BDF"/>
                </a:solidFill>
                <a:latin typeface="Canva Sans Bold"/>
                <a:ea typeface="Canva Sans Bold"/>
                <a:cs typeface="Canva Sans Bold"/>
                <a:sym typeface="Canva Sans Bold"/>
              </a:rPr>
              <a:t>Low energy</a:t>
            </a:r>
          </a:p>
        </p:txBody>
      </p:sp>
      <p:sp>
        <p:nvSpPr>
          <p:cNvPr id="10" name="TextBox 10"/>
          <p:cNvSpPr txBox="1"/>
          <p:nvPr/>
        </p:nvSpPr>
        <p:spPr>
          <a:xfrm>
            <a:off x="5420692" y="7899998"/>
            <a:ext cx="3131897" cy="1144904"/>
          </a:xfrm>
          <a:prstGeom prst="rect">
            <a:avLst/>
          </a:prstGeom>
        </p:spPr>
        <p:txBody>
          <a:bodyPr lIns="0" tIns="0" rIns="0" bIns="0" rtlCol="0" anchor="t">
            <a:spAutoFit/>
          </a:bodyPr>
          <a:lstStyle/>
          <a:p>
            <a:pPr algn="ctr">
              <a:lnSpc>
                <a:spcPts val="4620"/>
              </a:lnSpc>
            </a:pPr>
            <a:r>
              <a:rPr lang="en-US" sz="3300" b="1">
                <a:solidFill>
                  <a:srgbClr val="6CB94A"/>
                </a:solidFill>
                <a:latin typeface="Canva Sans Bold"/>
                <a:ea typeface="Canva Sans Bold"/>
                <a:cs typeface="Canva Sans Bold"/>
                <a:sym typeface="Canva Sans Bold"/>
              </a:rPr>
              <a:t>Good level of energy</a:t>
            </a:r>
          </a:p>
        </p:txBody>
      </p:sp>
      <p:sp>
        <p:nvSpPr>
          <p:cNvPr id="11" name="TextBox 11"/>
          <p:cNvSpPr txBox="1"/>
          <p:nvPr/>
        </p:nvSpPr>
        <p:spPr>
          <a:xfrm>
            <a:off x="9228863" y="7899998"/>
            <a:ext cx="2824218" cy="1144904"/>
          </a:xfrm>
          <a:prstGeom prst="rect">
            <a:avLst/>
          </a:prstGeom>
        </p:spPr>
        <p:txBody>
          <a:bodyPr lIns="0" tIns="0" rIns="0" bIns="0" rtlCol="0" anchor="t">
            <a:spAutoFit/>
          </a:bodyPr>
          <a:lstStyle/>
          <a:p>
            <a:pPr algn="ctr">
              <a:lnSpc>
                <a:spcPts val="4620"/>
              </a:lnSpc>
            </a:pPr>
            <a:r>
              <a:rPr lang="en-US" sz="3300" b="1">
                <a:solidFill>
                  <a:srgbClr val="DBAF10"/>
                </a:solidFill>
                <a:latin typeface="Canva Sans Bold"/>
                <a:ea typeface="Canva Sans Bold"/>
                <a:cs typeface="Canva Sans Bold"/>
                <a:sym typeface="Canva Sans Bold"/>
              </a:rPr>
              <a:t>A little too much</a:t>
            </a:r>
          </a:p>
        </p:txBody>
      </p:sp>
      <p:sp>
        <p:nvSpPr>
          <p:cNvPr id="12" name="TextBox 12"/>
          <p:cNvSpPr txBox="1"/>
          <p:nvPr/>
        </p:nvSpPr>
        <p:spPr>
          <a:xfrm>
            <a:off x="12729356" y="7899998"/>
            <a:ext cx="3036433" cy="1144904"/>
          </a:xfrm>
          <a:prstGeom prst="rect">
            <a:avLst/>
          </a:prstGeom>
        </p:spPr>
        <p:txBody>
          <a:bodyPr lIns="0" tIns="0" rIns="0" bIns="0" rtlCol="0" anchor="t">
            <a:spAutoFit/>
          </a:bodyPr>
          <a:lstStyle/>
          <a:p>
            <a:pPr algn="ctr">
              <a:lnSpc>
                <a:spcPts val="4620"/>
              </a:lnSpc>
            </a:pPr>
            <a:r>
              <a:rPr lang="en-US" sz="3300" b="1">
                <a:solidFill>
                  <a:srgbClr val="EA4335"/>
                </a:solidFill>
                <a:latin typeface="Canva Sans Bold"/>
                <a:ea typeface="Canva Sans Bold"/>
                <a:cs typeface="Canva Sans Bold"/>
                <a:sym typeface="Canva Sans Bold"/>
              </a:rPr>
              <a:t>Too much energy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a:off x="3455905" y="302495"/>
            <a:ext cx="10537950" cy="9560795"/>
          </a:xfrm>
          <a:custGeom>
            <a:avLst/>
            <a:gdLst/>
            <a:ahLst/>
            <a:cxnLst/>
            <a:rect l="l" t="t" r="r" b="b"/>
            <a:pathLst>
              <a:path w="10537950" h="9560795">
                <a:moveTo>
                  <a:pt x="0" y="0"/>
                </a:moveTo>
                <a:lnTo>
                  <a:pt x="10537950" y="0"/>
                </a:lnTo>
                <a:lnTo>
                  <a:pt x="10537950" y="9560794"/>
                </a:lnTo>
                <a:lnTo>
                  <a:pt x="0" y="9560794"/>
                </a:lnTo>
                <a:lnTo>
                  <a:pt x="0" y="0"/>
                </a:lnTo>
                <a:close/>
              </a:path>
            </a:pathLst>
          </a:custGeom>
          <a:blipFill>
            <a:blip r:embed="rId4">
              <a:alphaModFix amt="6000"/>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2323663" y="1987096"/>
            <a:ext cx="13640673" cy="1244347"/>
          </a:xfrm>
          <a:prstGeom prst="rect">
            <a:avLst/>
          </a:prstGeom>
        </p:spPr>
        <p:txBody>
          <a:bodyPr lIns="0" tIns="0" rIns="0" bIns="0" rtlCol="0" anchor="t">
            <a:spAutoFit/>
          </a:bodyPr>
          <a:lstStyle/>
          <a:p>
            <a:pPr marL="0" lvl="0" indent="0" algn="ctr">
              <a:lnSpc>
                <a:spcPts val="9405"/>
              </a:lnSpc>
            </a:pPr>
            <a:r>
              <a:rPr lang="en-US" sz="9043" spc="-180" dirty="0">
                <a:solidFill>
                  <a:srgbClr val="2B2B2B"/>
                </a:solidFill>
                <a:latin typeface="Fibre"/>
                <a:ea typeface="Fibre"/>
                <a:cs typeface="Fibre"/>
                <a:sym typeface="Fibre"/>
              </a:rPr>
              <a:t>what are your concerns?</a:t>
            </a:r>
          </a:p>
        </p:txBody>
      </p:sp>
      <p:sp>
        <p:nvSpPr>
          <p:cNvPr id="5" name="TextBox 5"/>
          <p:cNvSpPr txBox="1"/>
          <p:nvPr/>
        </p:nvSpPr>
        <p:spPr>
          <a:xfrm>
            <a:off x="636671" y="8417185"/>
            <a:ext cx="8507329" cy="1135317"/>
          </a:xfrm>
          <a:prstGeom prst="rect">
            <a:avLst/>
          </a:prstGeom>
        </p:spPr>
        <p:txBody>
          <a:bodyPr lIns="0" tIns="0" rIns="0" bIns="0" rtlCol="0" anchor="t">
            <a:spAutoFit/>
          </a:bodyPr>
          <a:lstStyle/>
          <a:p>
            <a:pPr algn="ctr">
              <a:lnSpc>
                <a:spcPts val="4597"/>
              </a:lnSpc>
              <a:spcBef>
                <a:spcPct val="0"/>
              </a:spcBef>
            </a:pPr>
            <a:r>
              <a:rPr lang="en-US" sz="3405" b="1" spc="105">
                <a:solidFill>
                  <a:srgbClr val="75C2F6"/>
                </a:solidFill>
                <a:latin typeface="Quicksand Bold"/>
                <a:ea typeface="Quicksand Bold"/>
                <a:cs typeface="Quicksand Bold"/>
                <a:sym typeface="Quicksand Bold"/>
              </a:rPr>
              <a:t>This is a non-judgemental space - what you want to share is up to you</a:t>
            </a:r>
          </a:p>
        </p:txBody>
      </p:sp>
      <p:sp>
        <p:nvSpPr>
          <p:cNvPr id="6" name="TextBox 6"/>
          <p:cNvSpPr txBox="1"/>
          <p:nvPr/>
        </p:nvSpPr>
        <p:spPr>
          <a:xfrm>
            <a:off x="1028700" y="3869527"/>
            <a:ext cx="17101567" cy="3271490"/>
          </a:xfrm>
          <a:prstGeom prst="rect">
            <a:avLst/>
          </a:prstGeom>
        </p:spPr>
        <p:txBody>
          <a:bodyPr lIns="0" tIns="0" rIns="0" bIns="0" rtlCol="0" anchor="t">
            <a:spAutoFit/>
          </a:bodyPr>
          <a:lstStyle/>
          <a:p>
            <a:pPr marL="899443" lvl="1" indent="-449722" algn="l">
              <a:lnSpc>
                <a:spcPts val="6540"/>
              </a:lnSpc>
              <a:buFont typeface="Arial"/>
              <a:buChar char="•"/>
            </a:pPr>
            <a:r>
              <a:rPr lang="en-US" sz="4166" b="1" spc="129">
                <a:solidFill>
                  <a:srgbClr val="000000"/>
                </a:solidFill>
                <a:latin typeface="Quicksand Bold"/>
                <a:ea typeface="Quicksand Bold"/>
                <a:cs typeface="Quicksand Bold"/>
                <a:sym typeface="Quicksand Bold"/>
              </a:rPr>
              <a:t>What are your main concerns about your child’s learning and tests?</a:t>
            </a:r>
          </a:p>
          <a:p>
            <a:pPr marL="899443" lvl="1" indent="-449722" algn="l">
              <a:lnSpc>
                <a:spcPts val="6540"/>
              </a:lnSpc>
              <a:buFont typeface="Arial"/>
              <a:buChar char="•"/>
            </a:pPr>
            <a:r>
              <a:rPr lang="en-US" sz="4166" b="1" u="none" spc="129">
                <a:solidFill>
                  <a:srgbClr val="000000"/>
                </a:solidFill>
                <a:latin typeface="Quicksand Bold"/>
                <a:ea typeface="Quicksand Bold"/>
                <a:cs typeface="Quicksand Bold"/>
                <a:sym typeface="Quicksand Bold"/>
              </a:rPr>
              <a:t>Have you notices any signs of stress or anxiety around school work?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174726" y="-934019"/>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TextBox 5"/>
          <p:cNvSpPr txBox="1"/>
          <p:nvPr/>
        </p:nvSpPr>
        <p:spPr>
          <a:xfrm>
            <a:off x="755272" y="2189658"/>
            <a:ext cx="17017932" cy="7740455"/>
          </a:xfrm>
          <a:prstGeom prst="rect">
            <a:avLst/>
          </a:prstGeom>
        </p:spPr>
        <p:txBody>
          <a:bodyPr lIns="0" tIns="0" rIns="0" bIns="0" rtlCol="0" anchor="t">
            <a:spAutoFit/>
          </a:bodyPr>
          <a:lstStyle/>
          <a:p>
            <a:pPr algn="l">
              <a:lnSpc>
                <a:spcPts val="5624"/>
              </a:lnSpc>
            </a:pPr>
            <a:r>
              <a:rPr lang="en-US" sz="4166" b="1" spc="129" dirty="0">
                <a:solidFill>
                  <a:srgbClr val="000000"/>
                </a:solidFill>
                <a:latin typeface="Quicksand Bold"/>
                <a:ea typeface="Quicksand Bold"/>
                <a:cs typeface="Quicksand Bold"/>
                <a:sym typeface="Quicksand Bold"/>
              </a:rPr>
              <a:t>What is study / test anxiety?</a:t>
            </a:r>
          </a:p>
          <a:p>
            <a:pPr marL="899443" lvl="1" indent="-449722" algn="l">
              <a:lnSpc>
                <a:spcPts val="5624"/>
              </a:lnSpc>
              <a:buFont typeface="Arial"/>
              <a:buChar char="•"/>
            </a:pPr>
            <a:r>
              <a:rPr lang="en-US" sz="4166" spc="129" dirty="0">
                <a:solidFill>
                  <a:srgbClr val="000000"/>
                </a:solidFill>
                <a:latin typeface="Quicksand"/>
                <a:ea typeface="Quicksand"/>
                <a:cs typeface="Quicksand"/>
                <a:sym typeface="Quicksand"/>
              </a:rPr>
              <a:t>Worries about performing well in tests, leading to stress</a:t>
            </a:r>
          </a:p>
          <a:p>
            <a:pPr algn="l">
              <a:lnSpc>
                <a:spcPts val="5624"/>
              </a:lnSpc>
            </a:pPr>
            <a:endParaRPr lang="en-US" sz="4166" spc="129" dirty="0">
              <a:solidFill>
                <a:srgbClr val="000000"/>
              </a:solidFill>
              <a:latin typeface="Quicksand"/>
              <a:ea typeface="Quicksand"/>
              <a:cs typeface="Quicksand"/>
              <a:sym typeface="Quicksand"/>
            </a:endParaRPr>
          </a:p>
          <a:p>
            <a:pPr algn="l">
              <a:lnSpc>
                <a:spcPts val="5624"/>
              </a:lnSpc>
            </a:pPr>
            <a:r>
              <a:rPr lang="en-US" sz="4166" b="1" spc="129" dirty="0">
                <a:solidFill>
                  <a:srgbClr val="000000"/>
                </a:solidFill>
                <a:latin typeface="Quicksand Bold"/>
                <a:ea typeface="Quicksand Bold"/>
                <a:cs typeface="Quicksand Bold"/>
                <a:sym typeface="Quicksand Bold"/>
              </a:rPr>
              <a:t>Common signs</a:t>
            </a:r>
            <a:r>
              <a:rPr lang="en-US" sz="4166" spc="129" dirty="0">
                <a:solidFill>
                  <a:srgbClr val="000000"/>
                </a:solidFill>
                <a:latin typeface="Quicksand"/>
                <a:ea typeface="Quicksand"/>
                <a:cs typeface="Quicksand"/>
                <a:sym typeface="Quicksand"/>
              </a:rPr>
              <a:t>: avoiding study / homework, headaches, tummy aches, feeling irritable, trouble sleeping</a:t>
            </a:r>
          </a:p>
          <a:p>
            <a:pPr algn="l">
              <a:lnSpc>
                <a:spcPts val="5624"/>
              </a:lnSpc>
            </a:pPr>
            <a:endParaRPr lang="en-US" sz="4166" spc="129" dirty="0">
              <a:solidFill>
                <a:srgbClr val="000000"/>
              </a:solidFill>
              <a:latin typeface="Quicksand"/>
              <a:ea typeface="Quicksand"/>
              <a:cs typeface="Quicksand"/>
              <a:sym typeface="Quicksand"/>
            </a:endParaRPr>
          </a:p>
          <a:p>
            <a:pPr algn="l">
              <a:lnSpc>
                <a:spcPts val="5624"/>
              </a:lnSpc>
            </a:pPr>
            <a:r>
              <a:rPr lang="en-US" sz="4166" b="1" spc="129" dirty="0">
                <a:solidFill>
                  <a:srgbClr val="000000"/>
                </a:solidFill>
                <a:latin typeface="Quicksand Bold"/>
                <a:ea typeface="Quicksand Bold"/>
                <a:cs typeface="Quicksand Bold"/>
                <a:sym typeface="Quicksand Bold"/>
              </a:rPr>
              <a:t>Why does it happen?</a:t>
            </a:r>
          </a:p>
          <a:p>
            <a:pPr marL="899443" lvl="1" indent="-449722" algn="l">
              <a:lnSpc>
                <a:spcPts val="5624"/>
              </a:lnSpc>
              <a:buFont typeface="Arial"/>
              <a:buChar char="•"/>
            </a:pPr>
            <a:r>
              <a:rPr lang="en-US" sz="4166" spc="129" dirty="0">
                <a:solidFill>
                  <a:srgbClr val="000000"/>
                </a:solidFill>
                <a:latin typeface="Quicksand"/>
                <a:ea typeface="Quicksand"/>
                <a:cs typeface="Quicksand"/>
                <a:sym typeface="Quicksand"/>
              </a:rPr>
              <a:t>Pressure to do well, fear of failure</a:t>
            </a:r>
          </a:p>
          <a:p>
            <a:pPr marL="899443" lvl="1" indent="-449722" algn="l">
              <a:lnSpc>
                <a:spcPts val="5624"/>
              </a:lnSpc>
              <a:buFont typeface="Arial"/>
              <a:buChar char="•"/>
            </a:pPr>
            <a:r>
              <a:rPr lang="en-US" sz="4166" spc="129" dirty="0">
                <a:solidFill>
                  <a:srgbClr val="000000"/>
                </a:solidFill>
                <a:latin typeface="Quicksand"/>
                <a:ea typeface="Quicksand"/>
                <a:cs typeface="Quicksand"/>
                <a:sym typeface="Quicksand"/>
              </a:rPr>
              <a:t>Lack of confidence</a:t>
            </a:r>
          </a:p>
          <a:p>
            <a:pPr marL="899443" lvl="1" indent="-449722" algn="l">
              <a:lnSpc>
                <a:spcPts val="5624"/>
              </a:lnSpc>
              <a:buFont typeface="Arial"/>
              <a:buChar char="•"/>
            </a:pPr>
            <a:r>
              <a:rPr lang="en-US" sz="4166" spc="129" dirty="0">
                <a:solidFill>
                  <a:srgbClr val="000000"/>
                </a:solidFill>
                <a:latin typeface="Quicksand"/>
                <a:ea typeface="Quicksand"/>
                <a:cs typeface="Quicksand"/>
                <a:sym typeface="Quicksand"/>
              </a:rPr>
              <a:t>Additional needs, neurodiversity</a:t>
            </a:r>
          </a:p>
          <a:p>
            <a:pPr marL="899443" lvl="1" indent="-449722" algn="l">
              <a:lnSpc>
                <a:spcPts val="5624"/>
              </a:lnSpc>
              <a:buFont typeface="Arial"/>
              <a:buChar char="•"/>
            </a:pPr>
            <a:r>
              <a:rPr lang="en-US" sz="4166" spc="129" dirty="0">
                <a:solidFill>
                  <a:srgbClr val="000000"/>
                </a:solidFill>
                <a:latin typeface="Quicksand"/>
                <a:ea typeface="Quicksand"/>
                <a:cs typeface="Quicksand"/>
                <a:sym typeface="Quicksand"/>
              </a:rPr>
              <a:t>Cultural / family expectations</a:t>
            </a:r>
          </a:p>
        </p:txBody>
      </p:sp>
      <p:sp>
        <p:nvSpPr>
          <p:cNvPr id="6" name="Freeform 6"/>
          <p:cNvSpPr/>
          <p:nvPr/>
        </p:nvSpPr>
        <p:spPr>
          <a:xfrm>
            <a:off x="11026308" y="6396770"/>
            <a:ext cx="2391921" cy="3491856"/>
          </a:xfrm>
          <a:custGeom>
            <a:avLst/>
            <a:gdLst/>
            <a:ahLst/>
            <a:cxnLst/>
            <a:rect l="l" t="t" r="r" b="b"/>
            <a:pathLst>
              <a:path w="2391921" h="3491856">
                <a:moveTo>
                  <a:pt x="0" y="0"/>
                </a:moveTo>
                <a:lnTo>
                  <a:pt x="2391921" y="0"/>
                </a:lnTo>
                <a:lnTo>
                  <a:pt x="2391921" y="3491856"/>
                </a:lnTo>
                <a:lnTo>
                  <a:pt x="0" y="3491856"/>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sp>
        <p:nvSpPr>
          <p:cNvPr id="7" name="Freeform 7"/>
          <p:cNvSpPr/>
          <p:nvPr/>
        </p:nvSpPr>
        <p:spPr>
          <a:xfrm>
            <a:off x="13654783" y="6022457"/>
            <a:ext cx="4118422" cy="3866168"/>
          </a:xfrm>
          <a:custGeom>
            <a:avLst/>
            <a:gdLst/>
            <a:ahLst/>
            <a:cxnLst/>
            <a:rect l="l" t="t" r="r" b="b"/>
            <a:pathLst>
              <a:path w="4118422" h="3866168">
                <a:moveTo>
                  <a:pt x="0" y="0"/>
                </a:moveTo>
                <a:lnTo>
                  <a:pt x="4118421" y="0"/>
                </a:lnTo>
                <a:lnTo>
                  <a:pt x="4118421" y="3866169"/>
                </a:lnTo>
                <a:lnTo>
                  <a:pt x="0" y="3866169"/>
                </a:lnTo>
                <a:lnTo>
                  <a:pt x="0" y="0"/>
                </a:lnTo>
                <a:close/>
              </a:path>
            </a:pathLst>
          </a:custGeom>
          <a:blipFill>
            <a:blip r:embed="rId9"/>
            <a:stretch>
              <a:fillRect/>
            </a:stretch>
          </a:blipFill>
        </p:spPr>
      </p:sp>
      <p:sp>
        <p:nvSpPr>
          <p:cNvPr id="8" name="TextBox 8"/>
          <p:cNvSpPr txBox="1"/>
          <p:nvPr/>
        </p:nvSpPr>
        <p:spPr>
          <a:xfrm>
            <a:off x="-347526" y="495642"/>
            <a:ext cx="18120730" cy="1043995"/>
          </a:xfrm>
          <a:prstGeom prst="rect">
            <a:avLst/>
          </a:prstGeom>
        </p:spPr>
        <p:txBody>
          <a:bodyPr lIns="0" tIns="0" rIns="0" bIns="0" rtlCol="0" anchor="t">
            <a:spAutoFit/>
          </a:bodyPr>
          <a:lstStyle/>
          <a:p>
            <a:pPr algn="ctr">
              <a:lnSpc>
                <a:spcPts val="7680"/>
              </a:lnSpc>
            </a:pPr>
            <a:r>
              <a:rPr lang="en-US" sz="8000" dirty="0">
                <a:solidFill>
                  <a:srgbClr val="303030"/>
                </a:solidFill>
                <a:latin typeface="Fibre"/>
                <a:ea typeface="Fibre"/>
                <a:cs typeface="Fibre"/>
                <a:sym typeface="Fibre"/>
              </a:rPr>
              <a:t>understanding stress and anxiety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16301329" y="-1568687"/>
            <a:ext cx="2943750" cy="3630186"/>
          </a:xfrm>
          <a:custGeom>
            <a:avLst/>
            <a:gdLst/>
            <a:ahLst/>
            <a:cxnLst/>
            <a:rect l="l" t="t" r="r" b="b"/>
            <a:pathLst>
              <a:path w="2943750" h="3630186">
                <a:moveTo>
                  <a:pt x="0" y="0"/>
                </a:moveTo>
                <a:lnTo>
                  <a:pt x="2943751" y="0"/>
                </a:lnTo>
                <a:lnTo>
                  <a:pt x="2943751"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174726" y="-934019"/>
            <a:ext cx="2781341" cy="2859323"/>
          </a:xfrm>
          <a:custGeom>
            <a:avLst/>
            <a:gdLst/>
            <a:ahLst/>
            <a:cxnLst/>
            <a:rect l="l" t="t" r="r" b="b"/>
            <a:pathLst>
              <a:path w="2781341" h="2859323">
                <a:moveTo>
                  <a:pt x="0" y="0"/>
                </a:moveTo>
                <a:lnTo>
                  <a:pt x="2781342" y="0"/>
                </a:lnTo>
                <a:lnTo>
                  <a:pt x="2781342" y="2859323"/>
                </a:lnTo>
                <a:lnTo>
                  <a:pt x="0" y="2859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a:off x="1028700" y="0"/>
            <a:ext cx="9112988" cy="11391235"/>
          </a:xfrm>
          <a:custGeom>
            <a:avLst/>
            <a:gdLst/>
            <a:ahLst/>
            <a:cxnLst/>
            <a:rect l="l" t="t" r="r" b="b"/>
            <a:pathLst>
              <a:path w="9112988" h="11391235">
                <a:moveTo>
                  <a:pt x="0" y="0"/>
                </a:moveTo>
                <a:lnTo>
                  <a:pt x="9112988" y="0"/>
                </a:lnTo>
                <a:lnTo>
                  <a:pt x="9112988" y="11391235"/>
                </a:lnTo>
                <a:lnTo>
                  <a:pt x="0" y="11391235"/>
                </a:lnTo>
                <a:lnTo>
                  <a:pt x="0" y="0"/>
                </a:lnTo>
                <a:close/>
              </a:path>
            </a:pathLst>
          </a:custGeom>
          <a:blipFill>
            <a:blip r:embed="rId8"/>
            <a:stretch>
              <a:fillRect/>
            </a:stretch>
          </a:blipFill>
        </p:spPr>
      </p:sp>
      <p:sp>
        <p:nvSpPr>
          <p:cNvPr id="6" name="Freeform 6"/>
          <p:cNvSpPr/>
          <p:nvPr/>
        </p:nvSpPr>
        <p:spPr>
          <a:xfrm>
            <a:off x="10524145" y="4115441"/>
            <a:ext cx="7223666" cy="2567563"/>
          </a:xfrm>
          <a:custGeom>
            <a:avLst/>
            <a:gdLst/>
            <a:ahLst/>
            <a:cxnLst/>
            <a:rect l="l" t="t" r="r" b="b"/>
            <a:pathLst>
              <a:path w="7223666" h="2567563">
                <a:moveTo>
                  <a:pt x="0" y="0"/>
                </a:moveTo>
                <a:lnTo>
                  <a:pt x="7223666" y="0"/>
                </a:lnTo>
                <a:lnTo>
                  <a:pt x="7223666" y="2567564"/>
                </a:lnTo>
                <a:lnTo>
                  <a:pt x="0" y="2567564"/>
                </a:lnTo>
                <a:lnTo>
                  <a:pt x="0" y="0"/>
                </a:lnTo>
                <a:close/>
              </a:path>
            </a:pathLst>
          </a:custGeom>
          <a:blipFill>
            <a:blip r:embed="rId9"/>
            <a:stretch>
              <a:fillRect/>
            </a:stretch>
          </a:blipFill>
        </p:spPr>
      </p:sp>
      <p:sp>
        <p:nvSpPr>
          <p:cNvPr id="7" name="TextBox 7"/>
          <p:cNvSpPr txBox="1"/>
          <p:nvPr/>
        </p:nvSpPr>
        <p:spPr>
          <a:xfrm>
            <a:off x="7682788" y="-2740"/>
            <a:ext cx="2458900" cy="412566"/>
          </a:xfrm>
          <a:prstGeom prst="rect">
            <a:avLst/>
          </a:prstGeom>
        </p:spPr>
        <p:txBody>
          <a:bodyPr lIns="0" tIns="0" rIns="0" bIns="0" rtlCol="0" anchor="t">
            <a:spAutoFit/>
          </a:bodyPr>
          <a:lstStyle/>
          <a:p>
            <a:pPr algn="ctr">
              <a:lnSpc>
                <a:spcPts val="3400"/>
              </a:lnSpc>
            </a:pPr>
            <a:r>
              <a:rPr lang="en-US" sz="2166" b="1" spc="67">
                <a:solidFill>
                  <a:srgbClr val="000000"/>
                </a:solidFill>
                <a:latin typeface="Quicksand Bold"/>
                <a:ea typeface="Quicksand Bold"/>
                <a:cs typeface="Quicksand Bold"/>
                <a:sym typeface="Quicksand Bold"/>
              </a:rPr>
              <a:t>Yerkes-Dodson </a:t>
            </a:r>
          </a:p>
        </p:txBody>
      </p:sp>
      <p:sp>
        <p:nvSpPr>
          <p:cNvPr id="8" name="TextBox 8"/>
          <p:cNvSpPr txBox="1"/>
          <p:nvPr/>
        </p:nvSpPr>
        <p:spPr>
          <a:xfrm>
            <a:off x="10141688" y="876300"/>
            <a:ext cx="7988579" cy="2442777"/>
          </a:xfrm>
          <a:prstGeom prst="rect">
            <a:avLst/>
          </a:prstGeom>
        </p:spPr>
        <p:txBody>
          <a:bodyPr lIns="0" tIns="0" rIns="0" bIns="0" rtlCol="0" anchor="t">
            <a:spAutoFit/>
          </a:bodyPr>
          <a:lstStyle/>
          <a:p>
            <a:pPr marL="899443" lvl="1" indent="-449722" algn="l">
              <a:lnSpc>
                <a:spcPts val="6540"/>
              </a:lnSpc>
              <a:buFont typeface="Arial"/>
              <a:buChar char="•"/>
            </a:pPr>
            <a:r>
              <a:rPr lang="en-US" sz="4166" spc="129">
                <a:solidFill>
                  <a:srgbClr val="000000"/>
                </a:solidFill>
                <a:latin typeface="Quicksand"/>
                <a:ea typeface="Quicksand"/>
                <a:cs typeface="Quicksand"/>
                <a:sym typeface="Quicksand"/>
              </a:rPr>
              <a:t>A little stress boosts performance, too much reduces effectiveness</a:t>
            </a:r>
          </a:p>
        </p:txBody>
      </p:sp>
      <p:sp>
        <p:nvSpPr>
          <p:cNvPr id="9" name="TextBox 9"/>
          <p:cNvSpPr txBox="1"/>
          <p:nvPr/>
        </p:nvSpPr>
        <p:spPr>
          <a:xfrm>
            <a:off x="10141688" y="7330705"/>
            <a:ext cx="7988579" cy="2442777"/>
          </a:xfrm>
          <a:prstGeom prst="rect">
            <a:avLst/>
          </a:prstGeom>
        </p:spPr>
        <p:txBody>
          <a:bodyPr lIns="0" tIns="0" rIns="0" bIns="0" rtlCol="0" anchor="t">
            <a:spAutoFit/>
          </a:bodyPr>
          <a:lstStyle/>
          <a:p>
            <a:pPr marL="899443" lvl="1" indent="-449722" algn="l">
              <a:lnSpc>
                <a:spcPts val="6540"/>
              </a:lnSpc>
              <a:buFont typeface="Arial"/>
              <a:buChar char="•"/>
            </a:pPr>
            <a:r>
              <a:rPr lang="en-US" sz="4166" spc="129" dirty="0">
                <a:solidFill>
                  <a:srgbClr val="000000"/>
                </a:solidFill>
                <a:latin typeface="Quicksand"/>
                <a:ea typeface="Quicksand"/>
                <a:cs typeface="Quicksand"/>
                <a:sym typeface="Quicksand"/>
              </a:rPr>
              <a:t>Growth Mindset (</a:t>
            </a:r>
            <a:r>
              <a:rPr lang="en-US" sz="4166" spc="129" dirty="0" err="1">
                <a:solidFill>
                  <a:srgbClr val="000000"/>
                </a:solidFill>
                <a:latin typeface="Quicksand"/>
                <a:ea typeface="Quicksand"/>
                <a:cs typeface="Quicksand"/>
                <a:sym typeface="Quicksand"/>
              </a:rPr>
              <a:t>Dweck</a:t>
            </a:r>
            <a:r>
              <a:rPr lang="en-US" sz="4166" spc="129" dirty="0">
                <a:solidFill>
                  <a:srgbClr val="000000"/>
                </a:solidFill>
                <a:latin typeface="Quicksand"/>
                <a:ea typeface="Quicksand"/>
                <a:cs typeface="Quicksand"/>
                <a:sym typeface="Quicksand"/>
              </a:rPr>
              <a:t>): abilities can be developed - encouraging effort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rot="4182716">
            <a:off x="-443175" y="8155702"/>
            <a:ext cx="2943750" cy="3630186"/>
          </a:xfrm>
          <a:custGeom>
            <a:avLst/>
            <a:gdLst/>
            <a:ahLst/>
            <a:cxnLst/>
            <a:rect l="l" t="t" r="r" b="b"/>
            <a:pathLst>
              <a:path w="2943750" h="3630186">
                <a:moveTo>
                  <a:pt x="0" y="0"/>
                </a:moveTo>
                <a:lnTo>
                  <a:pt x="2943750" y="0"/>
                </a:lnTo>
                <a:lnTo>
                  <a:pt x="2943750" y="3630185"/>
                </a:lnTo>
                <a:lnTo>
                  <a:pt x="0" y="36301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2236423" y="-2299127"/>
            <a:ext cx="4472846" cy="4598253"/>
          </a:xfrm>
          <a:custGeom>
            <a:avLst/>
            <a:gdLst/>
            <a:ahLst/>
            <a:cxnLst/>
            <a:rect l="l" t="t" r="r" b="b"/>
            <a:pathLst>
              <a:path w="4472846" h="4598253">
                <a:moveTo>
                  <a:pt x="0" y="0"/>
                </a:moveTo>
                <a:lnTo>
                  <a:pt x="4472846" y="0"/>
                </a:lnTo>
                <a:lnTo>
                  <a:pt x="4472846" y="4598254"/>
                </a:lnTo>
                <a:lnTo>
                  <a:pt x="0" y="45982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sp>
      <p:sp>
        <p:nvSpPr>
          <p:cNvPr id="5" name="Freeform 5"/>
          <p:cNvSpPr/>
          <p:nvPr/>
        </p:nvSpPr>
        <p:spPr>
          <a:xfrm>
            <a:off x="393928" y="2299127"/>
            <a:ext cx="6697681" cy="2380608"/>
          </a:xfrm>
          <a:custGeom>
            <a:avLst/>
            <a:gdLst/>
            <a:ahLst/>
            <a:cxnLst/>
            <a:rect l="l" t="t" r="r" b="b"/>
            <a:pathLst>
              <a:path w="6697681" h="2380608">
                <a:moveTo>
                  <a:pt x="0" y="0"/>
                </a:moveTo>
                <a:lnTo>
                  <a:pt x="6697682" y="0"/>
                </a:lnTo>
                <a:lnTo>
                  <a:pt x="6697682" y="2380608"/>
                </a:lnTo>
                <a:lnTo>
                  <a:pt x="0" y="2380608"/>
                </a:lnTo>
                <a:lnTo>
                  <a:pt x="0" y="0"/>
                </a:lnTo>
                <a:close/>
              </a:path>
            </a:pathLst>
          </a:custGeom>
          <a:blipFill>
            <a:blip r:embed="rId8"/>
            <a:stretch>
              <a:fillRect/>
            </a:stretch>
          </a:blipFill>
        </p:spPr>
      </p:sp>
      <p:sp>
        <p:nvSpPr>
          <p:cNvPr id="6" name="Freeform 6"/>
          <p:cNvSpPr/>
          <p:nvPr/>
        </p:nvSpPr>
        <p:spPr>
          <a:xfrm>
            <a:off x="7410640" y="0"/>
            <a:ext cx="10167690" cy="10040594"/>
          </a:xfrm>
          <a:custGeom>
            <a:avLst/>
            <a:gdLst/>
            <a:ahLst/>
            <a:cxnLst/>
            <a:rect l="l" t="t" r="r" b="b"/>
            <a:pathLst>
              <a:path w="10167690" h="10040594">
                <a:moveTo>
                  <a:pt x="0" y="0"/>
                </a:moveTo>
                <a:lnTo>
                  <a:pt x="10167691" y="0"/>
                </a:lnTo>
                <a:lnTo>
                  <a:pt x="10167691" y="10040594"/>
                </a:lnTo>
                <a:lnTo>
                  <a:pt x="0" y="10040594"/>
                </a:lnTo>
                <a:lnTo>
                  <a:pt x="0" y="0"/>
                </a:lnTo>
                <a:close/>
              </a:path>
            </a:pathLst>
          </a:custGeom>
          <a:blipFill>
            <a:blip r:embed="rId9"/>
            <a:stretch>
              <a:fillRect/>
            </a:stretch>
          </a:blipFill>
        </p:spPr>
      </p:sp>
      <p:sp>
        <p:nvSpPr>
          <p:cNvPr id="7" name="TextBox 7"/>
          <p:cNvSpPr txBox="1"/>
          <p:nvPr/>
        </p:nvSpPr>
        <p:spPr>
          <a:xfrm>
            <a:off x="393928" y="5073056"/>
            <a:ext cx="6697681" cy="4185244"/>
          </a:xfrm>
          <a:prstGeom prst="rect">
            <a:avLst/>
          </a:prstGeom>
        </p:spPr>
        <p:txBody>
          <a:bodyPr lIns="0" tIns="0" rIns="0" bIns="0" rtlCol="0" anchor="t">
            <a:spAutoFit/>
          </a:bodyPr>
          <a:lstStyle/>
          <a:p>
            <a:pPr marL="769906" lvl="1" indent="-384953" algn="l">
              <a:lnSpc>
                <a:spcPts val="5598"/>
              </a:lnSpc>
              <a:buFont typeface="Arial"/>
              <a:buChar char="•"/>
            </a:pPr>
            <a:r>
              <a:rPr lang="en-US" sz="3566" spc="110" dirty="0">
                <a:solidFill>
                  <a:srgbClr val="000000"/>
                </a:solidFill>
                <a:latin typeface="Quicksand"/>
                <a:ea typeface="Quicksand"/>
                <a:cs typeface="Quicksand"/>
                <a:sym typeface="Quicksand"/>
              </a:rPr>
              <a:t>FFF response can be shaped by personal experience </a:t>
            </a:r>
          </a:p>
          <a:p>
            <a:pPr marL="769906" lvl="1" indent="-384953" algn="l">
              <a:lnSpc>
                <a:spcPts val="5598"/>
              </a:lnSpc>
              <a:buFont typeface="Arial"/>
              <a:buChar char="•"/>
            </a:pPr>
            <a:r>
              <a:rPr lang="en-US" sz="3566" spc="110" dirty="0">
                <a:solidFill>
                  <a:srgbClr val="000000"/>
                </a:solidFill>
                <a:latin typeface="Quicksand"/>
                <a:ea typeface="Quicksand"/>
                <a:cs typeface="Quicksand"/>
                <a:sym typeface="Quicksand"/>
              </a:rPr>
              <a:t>Anxiety is felt in our bodies - ask your child if what they feel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Freeform 3"/>
          <p:cNvSpPr/>
          <p:nvPr/>
        </p:nvSpPr>
        <p:spPr>
          <a:xfrm>
            <a:off x="9144000" y="0"/>
            <a:ext cx="7278053" cy="10287000"/>
          </a:xfrm>
          <a:custGeom>
            <a:avLst/>
            <a:gdLst/>
            <a:ahLst/>
            <a:cxnLst/>
            <a:rect l="l" t="t" r="r" b="b"/>
            <a:pathLst>
              <a:path w="7278053" h="10287000">
                <a:moveTo>
                  <a:pt x="0" y="0"/>
                </a:moveTo>
                <a:lnTo>
                  <a:pt x="7278052" y="0"/>
                </a:lnTo>
                <a:lnTo>
                  <a:pt x="7278052" y="10287000"/>
                </a:lnTo>
                <a:lnTo>
                  <a:pt x="0" y="10287000"/>
                </a:lnTo>
                <a:lnTo>
                  <a:pt x="0" y="0"/>
                </a:lnTo>
                <a:close/>
              </a:path>
            </a:pathLst>
          </a:custGeom>
          <a:blipFill>
            <a:blip r:embed="rId4"/>
            <a:stretch>
              <a:fillRect/>
            </a:stretch>
          </a:blipFill>
        </p:spPr>
      </p:sp>
      <p:sp>
        <p:nvSpPr>
          <p:cNvPr id="4" name="TextBox 4"/>
          <p:cNvSpPr txBox="1"/>
          <p:nvPr/>
        </p:nvSpPr>
        <p:spPr>
          <a:xfrm>
            <a:off x="406945" y="673685"/>
            <a:ext cx="7796545" cy="2085725"/>
          </a:xfrm>
          <a:prstGeom prst="rect">
            <a:avLst/>
          </a:prstGeom>
        </p:spPr>
        <p:txBody>
          <a:bodyPr lIns="0" tIns="0" rIns="0" bIns="0" rtlCol="0" anchor="t">
            <a:spAutoFit/>
          </a:bodyPr>
          <a:lstStyle/>
          <a:p>
            <a:pPr algn="ctr">
              <a:lnSpc>
                <a:spcPts val="8305"/>
              </a:lnSpc>
            </a:pPr>
            <a:r>
              <a:rPr lang="en-US" sz="5932">
                <a:solidFill>
                  <a:srgbClr val="000000"/>
                </a:solidFill>
                <a:latin typeface="Fibre"/>
                <a:ea typeface="Fibre"/>
                <a:cs typeface="Fibre"/>
                <a:sym typeface="Fibre"/>
              </a:rPr>
              <a:t>understanding worry &amp; the worry tree</a:t>
            </a:r>
          </a:p>
        </p:txBody>
      </p:sp>
      <p:sp>
        <p:nvSpPr>
          <p:cNvPr id="5" name="TextBox 5"/>
          <p:cNvSpPr txBox="1"/>
          <p:nvPr/>
        </p:nvSpPr>
        <p:spPr>
          <a:xfrm>
            <a:off x="354952" y="3695700"/>
            <a:ext cx="8434097" cy="4167808"/>
          </a:xfrm>
          <a:prstGeom prst="rect">
            <a:avLst/>
          </a:prstGeom>
        </p:spPr>
        <p:txBody>
          <a:bodyPr wrap="square" lIns="0" tIns="0" rIns="0" bIns="0" rtlCol="0" anchor="t">
            <a:spAutoFit/>
          </a:bodyPr>
          <a:lstStyle/>
          <a:p>
            <a:pPr algn="ctr">
              <a:lnSpc>
                <a:spcPts val="6534"/>
              </a:lnSpc>
              <a:spcBef>
                <a:spcPct val="0"/>
              </a:spcBef>
            </a:pPr>
            <a:r>
              <a:rPr lang="en-US" sz="3843" b="1" spc="-76" dirty="0">
                <a:solidFill>
                  <a:srgbClr val="000000"/>
                </a:solidFill>
                <a:latin typeface="Quicksand Bold"/>
                <a:ea typeface="Quicksand Bold"/>
                <a:cs typeface="Quicksand Bold"/>
                <a:sym typeface="Quicksand Bold"/>
              </a:rPr>
              <a:t>We can use the worry tree to:</a:t>
            </a:r>
          </a:p>
          <a:p>
            <a:pPr marL="829840" lvl="1" indent="-414920" algn="l">
              <a:lnSpc>
                <a:spcPts val="6534"/>
              </a:lnSpc>
              <a:buFont typeface="Arial"/>
              <a:buChar char="•"/>
            </a:pPr>
            <a:r>
              <a:rPr lang="en-US" sz="3843" b="1" spc="-76" dirty="0">
                <a:solidFill>
                  <a:srgbClr val="000000"/>
                </a:solidFill>
                <a:latin typeface="Quicksand Bold"/>
                <a:ea typeface="Quicksand Bold"/>
                <a:cs typeface="Quicksand Bold"/>
                <a:sym typeface="Quicksand Bold"/>
              </a:rPr>
              <a:t>understand their worry</a:t>
            </a:r>
          </a:p>
          <a:p>
            <a:pPr marL="829840" lvl="1" indent="-414920" algn="l">
              <a:lnSpc>
                <a:spcPts val="6534"/>
              </a:lnSpc>
              <a:buFont typeface="Arial"/>
              <a:buChar char="•"/>
            </a:pPr>
            <a:r>
              <a:rPr lang="en-US" sz="3843" b="1" spc="-76" dirty="0">
                <a:solidFill>
                  <a:srgbClr val="000000"/>
                </a:solidFill>
                <a:latin typeface="Quicksand Bold"/>
                <a:ea typeface="Quicksand Bold"/>
                <a:cs typeface="Quicksand Bold"/>
                <a:sym typeface="Quicksand Bold"/>
              </a:rPr>
              <a:t>support their problem solving</a:t>
            </a:r>
          </a:p>
          <a:p>
            <a:pPr marL="829840" lvl="1" indent="-414920" algn="l">
              <a:lnSpc>
                <a:spcPts val="6534"/>
              </a:lnSpc>
              <a:buFont typeface="Arial"/>
              <a:buChar char="•"/>
            </a:pPr>
            <a:r>
              <a:rPr lang="en-US" sz="3843" b="1" spc="-76" dirty="0">
                <a:solidFill>
                  <a:srgbClr val="000000"/>
                </a:solidFill>
                <a:latin typeface="Quicksand Bold"/>
                <a:ea typeface="Quicksand Bold"/>
                <a:cs typeface="Quicksand Bold"/>
                <a:sym typeface="Quicksand Bold"/>
              </a:rPr>
              <a:t>where we can support with implementing strategies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sp>
      <p:sp>
        <p:nvSpPr>
          <p:cNvPr id="3" name="TextBox 3"/>
          <p:cNvSpPr txBox="1"/>
          <p:nvPr/>
        </p:nvSpPr>
        <p:spPr>
          <a:xfrm>
            <a:off x="0" y="2261888"/>
            <a:ext cx="17973191" cy="8499578"/>
          </a:xfrm>
          <a:prstGeom prst="rect">
            <a:avLst/>
          </a:prstGeom>
        </p:spPr>
        <p:txBody>
          <a:bodyPr lIns="0" tIns="0" rIns="0" bIns="0" rtlCol="0" anchor="t">
            <a:spAutoFit/>
          </a:bodyPr>
          <a:lstStyle/>
          <a:p>
            <a:pPr marL="894608" lvl="1" indent="-447304" algn="l">
              <a:lnSpc>
                <a:spcPts val="7044"/>
              </a:lnSpc>
              <a:buFont typeface="Arial"/>
              <a:buChar char="•"/>
            </a:pPr>
            <a:r>
              <a:rPr lang="en-US" sz="4143" spc="-82">
                <a:solidFill>
                  <a:srgbClr val="000000"/>
                </a:solidFill>
                <a:latin typeface="Quicksand"/>
                <a:ea typeface="Quicksand"/>
                <a:cs typeface="Quicksand"/>
                <a:sym typeface="Quicksand"/>
              </a:rPr>
              <a:t>Many children struggle with studying because they </a:t>
            </a:r>
            <a:r>
              <a:rPr lang="en-US" sz="4143" b="1" spc="-82">
                <a:solidFill>
                  <a:srgbClr val="000000"/>
                </a:solidFill>
                <a:latin typeface="Quicksand Bold"/>
                <a:ea typeface="Quicksand Bold"/>
                <a:cs typeface="Quicksand Bold"/>
                <a:sym typeface="Quicksand Bold"/>
              </a:rPr>
              <a:t>don’t know where to start</a:t>
            </a:r>
            <a:r>
              <a:rPr lang="en-US" sz="4143" spc="-82">
                <a:solidFill>
                  <a:srgbClr val="000000"/>
                </a:solidFill>
                <a:latin typeface="Quicksand"/>
                <a:ea typeface="Quicksand"/>
                <a:cs typeface="Quicksand"/>
                <a:sym typeface="Quicksand"/>
              </a:rPr>
              <a:t>, might </a:t>
            </a:r>
            <a:r>
              <a:rPr lang="en-US" sz="4143" b="1" spc="-82">
                <a:solidFill>
                  <a:srgbClr val="000000"/>
                </a:solidFill>
                <a:latin typeface="Quicksand Bold"/>
                <a:ea typeface="Quicksand Bold"/>
                <a:cs typeface="Quicksand Bold"/>
                <a:sym typeface="Quicksand Bold"/>
              </a:rPr>
              <a:t>not understand what they’re required to do</a:t>
            </a:r>
            <a:r>
              <a:rPr lang="en-US" sz="4143" spc="-82">
                <a:solidFill>
                  <a:srgbClr val="000000"/>
                </a:solidFill>
                <a:latin typeface="Quicksand"/>
                <a:ea typeface="Quicksand"/>
                <a:cs typeface="Quicksand"/>
                <a:sym typeface="Quicksand"/>
              </a:rPr>
              <a:t> or not sure how to </a:t>
            </a:r>
            <a:r>
              <a:rPr lang="en-US" sz="4143" b="1" spc="-82">
                <a:solidFill>
                  <a:srgbClr val="000000"/>
                </a:solidFill>
                <a:latin typeface="Quicksand Bold"/>
                <a:ea typeface="Quicksand Bold"/>
                <a:cs typeface="Quicksand Bold"/>
                <a:sym typeface="Quicksand Bold"/>
              </a:rPr>
              <a:t>break down tasks</a:t>
            </a:r>
          </a:p>
          <a:p>
            <a:pPr algn="l">
              <a:lnSpc>
                <a:spcPts val="4664"/>
              </a:lnSpc>
            </a:pPr>
            <a:endParaRPr lang="en-US" sz="4143" b="1" spc="-82">
              <a:solidFill>
                <a:srgbClr val="000000"/>
              </a:solidFill>
              <a:latin typeface="Quicksand Bold"/>
              <a:ea typeface="Quicksand Bold"/>
              <a:cs typeface="Quicksand Bold"/>
              <a:sym typeface="Quicksand Bold"/>
            </a:endParaRPr>
          </a:p>
          <a:p>
            <a:pPr marL="894608" lvl="1" indent="-447304" algn="l">
              <a:lnSpc>
                <a:spcPts val="7044"/>
              </a:lnSpc>
              <a:buFont typeface="Arial"/>
              <a:buChar char="•"/>
            </a:pPr>
            <a:r>
              <a:rPr lang="en-US" sz="4143" b="1" spc="-82">
                <a:solidFill>
                  <a:srgbClr val="000000"/>
                </a:solidFill>
                <a:latin typeface="Quicksand Bold"/>
                <a:ea typeface="Quicksand Bold"/>
                <a:cs typeface="Quicksand Bold"/>
                <a:sym typeface="Quicksand Bold"/>
              </a:rPr>
              <a:t>Break study into small, focused sessions </a:t>
            </a:r>
          </a:p>
          <a:p>
            <a:pPr marL="894608" lvl="1" indent="-447304" algn="l">
              <a:lnSpc>
                <a:spcPts val="7044"/>
              </a:lnSpc>
              <a:buFont typeface="Arial"/>
              <a:buChar char="•"/>
            </a:pPr>
            <a:r>
              <a:rPr lang="en-US" sz="4143" b="1" spc="-82">
                <a:solidFill>
                  <a:srgbClr val="000000"/>
                </a:solidFill>
                <a:latin typeface="Quicksand Bold"/>
                <a:ea typeface="Quicksand Bold"/>
                <a:cs typeface="Quicksand Bold"/>
                <a:sym typeface="Quicksand Bold"/>
              </a:rPr>
              <a:t>Pomodoro technique </a:t>
            </a:r>
            <a:r>
              <a:rPr lang="en-US" sz="4143" spc="-82">
                <a:solidFill>
                  <a:srgbClr val="000000"/>
                </a:solidFill>
                <a:latin typeface="Quicksand"/>
                <a:ea typeface="Quicksand"/>
                <a:cs typeface="Quicksand"/>
                <a:sym typeface="Quicksand"/>
              </a:rPr>
              <a:t>- visual / audio timers</a:t>
            </a:r>
          </a:p>
          <a:p>
            <a:pPr marL="894608" lvl="1" indent="-447304" algn="l">
              <a:lnSpc>
                <a:spcPts val="7044"/>
              </a:lnSpc>
              <a:buFont typeface="Arial"/>
              <a:buChar char="•"/>
            </a:pPr>
            <a:r>
              <a:rPr lang="en-US" sz="4143" b="1" spc="-82">
                <a:solidFill>
                  <a:srgbClr val="000000"/>
                </a:solidFill>
                <a:latin typeface="Quicksand Bold"/>
                <a:ea typeface="Quicksand Bold"/>
                <a:cs typeface="Quicksand Bold"/>
                <a:sym typeface="Quicksand Bold"/>
              </a:rPr>
              <a:t>Encourage active learning </a:t>
            </a:r>
            <a:r>
              <a:rPr lang="en-US" sz="4143" spc="-82">
                <a:solidFill>
                  <a:srgbClr val="000000"/>
                </a:solidFill>
                <a:latin typeface="Quicksand"/>
                <a:ea typeface="Quicksand"/>
                <a:cs typeface="Quicksand"/>
                <a:sym typeface="Quicksand"/>
              </a:rPr>
              <a:t>(quizzes, flashcards,</a:t>
            </a:r>
          </a:p>
          <a:p>
            <a:pPr algn="l">
              <a:lnSpc>
                <a:spcPts val="7044"/>
              </a:lnSpc>
            </a:pPr>
            <a:r>
              <a:rPr lang="en-US" sz="4143" spc="-82">
                <a:solidFill>
                  <a:srgbClr val="000000"/>
                </a:solidFill>
                <a:latin typeface="Quicksand"/>
                <a:ea typeface="Quicksand"/>
                <a:cs typeface="Quicksand"/>
                <a:sym typeface="Quicksand"/>
              </a:rPr>
              <a:t>       teaching someone else)</a:t>
            </a:r>
          </a:p>
          <a:p>
            <a:pPr marL="894608" lvl="1" indent="-447304" algn="l">
              <a:lnSpc>
                <a:spcPts val="7044"/>
              </a:lnSpc>
              <a:buFont typeface="Arial"/>
              <a:buChar char="•"/>
            </a:pPr>
            <a:r>
              <a:rPr lang="en-US" sz="4143" b="1" spc="-82">
                <a:solidFill>
                  <a:srgbClr val="000000"/>
                </a:solidFill>
                <a:latin typeface="Quicksand Bold"/>
                <a:ea typeface="Quicksand Bold"/>
                <a:cs typeface="Quicksand Bold"/>
                <a:sym typeface="Quicksand Bold"/>
              </a:rPr>
              <a:t>Balance work with play and relaxation</a:t>
            </a:r>
          </a:p>
          <a:p>
            <a:pPr algn="l">
              <a:lnSpc>
                <a:spcPts val="7044"/>
              </a:lnSpc>
            </a:pPr>
            <a:endParaRPr lang="en-US" sz="4143" b="1" spc="-82">
              <a:solidFill>
                <a:srgbClr val="000000"/>
              </a:solidFill>
              <a:latin typeface="Quicksand Bold"/>
              <a:ea typeface="Quicksand Bold"/>
              <a:cs typeface="Quicksand Bold"/>
              <a:sym typeface="Quicksand Bold"/>
            </a:endParaRPr>
          </a:p>
        </p:txBody>
      </p:sp>
      <p:sp>
        <p:nvSpPr>
          <p:cNvPr id="4" name="Freeform 4"/>
          <p:cNvSpPr/>
          <p:nvPr/>
        </p:nvSpPr>
        <p:spPr>
          <a:xfrm>
            <a:off x="15945430" y="283696"/>
            <a:ext cx="2027761" cy="2140117"/>
          </a:xfrm>
          <a:custGeom>
            <a:avLst/>
            <a:gdLst/>
            <a:ahLst/>
            <a:cxnLst/>
            <a:rect l="l" t="t" r="r" b="b"/>
            <a:pathLst>
              <a:path w="2027761" h="2140117">
                <a:moveTo>
                  <a:pt x="0" y="0"/>
                </a:moveTo>
                <a:lnTo>
                  <a:pt x="2027761" y="0"/>
                </a:lnTo>
                <a:lnTo>
                  <a:pt x="2027761" y="2140117"/>
                </a:lnTo>
                <a:lnTo>
                  <a:pt x="0" y="214011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sp>
      <p:sp>
        <p:nvSpPr>
          <p:cNvPr id="5" name="Freeform 5"/>
          <p:cNvSpPr/>
          <p:nvPr/>
        </p:nvSpPr>
        <p:spPr>
          <a:xfrm>
            <a:off x="12889305" y="4718126"/>
            <a:ext cx="4684467" cy="5053152"/>
          </a:xfrm>
          <a:custGeom>
            <a:avLst/>
            <a:gdLst/>
            <a:ahLst/>
            <a:cxnLst/>
            <a:rect l="l" t="t" r="r" b="b"/>
            <a:pathLst>
              <a:path w="4684467" h="5053152">
                <a:moveTo>
                  <a:pt x="0" y="0"/>
                </a:moveTo>
                <a:lnTo>
                  <a:pt x="4684468" y="0"/>
                </a:lnTo>
                <a:lnTo>
                  <a:pt x="4684468" y="5053152"/>
                </a:lnTo>
                <a:lnTo>
                  <a:pt x="0" y="5053152"/>
                </a:lnTo>
                <a:lnTo>
                  <a:pt x="0" y="0"/>
                </a:lnTo>
                <a:close/>
              </a:path>
            </a:pathLst>
          </a:custGeom>
          <a:blipFill>
            <a:blip r:embed="rId5"/>
            <a:stretch>
              <a:fillRect/>
            </a:stretch>
          </a:blipFill>
        </p:spPr>
      </p:sp>
      <p:sp>
        <p:nvSpPr>
          <p:cNvPr id="6" name="TextBox 6"/>
          <p:cNvSpPr txBox="1"/>
          <p:nvPr/>
        </p:nvSpPr>
        <p:spPr>
          <a:xfrm>
            <a:off x="4756501" y="484748"/>
            <a:ext cx="10973983" cy="1566563"/>
          </a:xfrm>
          <a:prstGeom prst="rect">
            <a:avLst/>
          </a:prstGeom>
        </p:spPr>
        <p:txBody>
          <a:bodyPr lIns="0" tIns="0" rIns="0" bIns="0" rtlCol="0" anchor="t">
            <a:spAutoFit/>
          </a:bodyPr>
          <a:lstStyle/>
          <a:p>
            <a:pPr algn="ctr">
              <a:lnSpc>
                <a:spcPts val="12880"/>
              </a:lnSpc>
            </a:pPr>
            <a:r>
              <a:rPr lang="en-US" sz="9200">
                <a:solidFill>
                  <a:srgbClr val="000000"/>
                </a:solidFill>
                <a:latin typeface="Fibre"/>
                <a:ea typeface="Fibre"/>
                <a:cs typeface="Fibre"/>
                <a:sym typeface="Fibre"/>
              </a:rPr>
              <a:t>healthy study routines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2095</Words>
  <Application>Microsoft Office PowerPoint</Application>
  <PresentationFormat>Custom</PresentationFormat>
  <Paragraphs>224</Paragraphs>
  <Slides>19</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Fibre</vt:lpstr>
      <vt:lpstr>Quicksand</vt:lpstr>
      <vt:lpstr>Calibri</vt:lpstr>
      <vt:lpstr>Canva Sans Bold</vt:lpstr>
      <vt:lpstr>Arial</vt:lpstr>
      <vt:lpstr>Quicksand Semi-Bold</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Primary Parent Workshop - Exam Stress</dc:title>
  <cp:lastModifiedBy>Rahman Monawra</cp:lastModifiedBy>
  <cp:revision>8</cp:revision>
  <dcterms:created xsi:type="dcterms:W3CDTF">2006-08-16T00:00:00Z</dcterms:created>
  <dcterms:modified xsi:type="dcterms:W3CDTF">2025-04-01T12:38:33Z</dcterms:modified>
  <dc:identifier>DAGjUbP_XRA</dc:identifier>
</cp:coreProperties>
</file>